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49" r:id="rId2"/>
  </p:sldMasterIdLst>
  <p:notesMasterIdLst>
    <p:notesMasterId r:id="rId67"/>
  </p:notesMasterIdLst>
  <p:handoutMasterIdLst>
    <p:handoutMasterId r:id="rId68"/>
  </p:handoutMasterIdLst>
  <p:sldIdLst>
    <p:sldId id="316" r:id="rId3"/>
    <p:sldId id="258" r:id="rId4"/>
    <p:sldId id="357" r:id="rId5"/>
    <p:sldId id="358" r:id="rId6"/>
    <p:sldId id="259" r:id="rId7"/>
    <p:sldId id="302" r:id="rId8"/>
    <p:sldId id="415" r:id="rId9"/>
    <p:sldId id="416" r:id="rId10"/>
    <p:sldId id="417" r:id="rId11"/>
    <p:sldId id="418" r:id="rId12"/>
    <p:sldId id="419" r:id="rId13"/>
    <p:sldId id="420" r:id="rId14"/>
    <p:sldId id="326" r:id="rId15"/>
    <p:sldId id="327" r:id="rId16"/>
    <p:sldId id="323" r:id="rId17"/>
    <p:sldId id="379" r:id="rId18"/>
    <p:sldId id="380" r:id="rId19"/>
    <p:sldId id="381" r:id="rId20"/>
    <p:sldId id="388" r:id="rId21"/>
    <p:sldId id="320" r:id="rId22"/>
    <p:sldId id="382" r:id="rId23"/>
    <p:sldId id="383" r:id="rId24"/>
    <p:sldId id="384" r:id="rId25"/>
    <p:sldId id="414" r:id="rId26"/>
    <p:sldId id="389" r:id="rId27"/>
    <p:sldId id="401" r:id="rId28"/>
    <p:sldId id="402" r:id="rId29"/>
    <p:sldId id="403" r:id="rId30"/>
    <p:sldId id="404" r:id="rId31"/>
    <p:sldId id="408" r:id="rId32"/>
    <p:sldId id="385" r:id="rId33"/>
    <p:sldId id="324" r:id="rId34"/>
    <p:sldId id="325" r:id="rId35"/>
    <p:sldId id="386" r:id="rId36"/>
    <p:sldId id="387" r:id="rId37"/>
    <p:sldId id="390" r:id="rId38"/>
    <p:sldId id="406" r:id="rId39"/>
    <p:sldId id="310" r:id="rId40"/>
    <p:sldId id="343" r:id="rId41"/>
    <p:sldId id="396" r:id="rId42"/>
    <p:sldId id="397" r:id="rId43"/>
    <p:sldId id="395" r:id="rId44"/>
    <p:sldId id="405" r:id="rId45"/>
    <p:sldId id="412" r:id="rId46"/>
    <p:sldId id="413" r:id="rId47"/>
    <p:sldId id="272" r:id="rId48"/>
    <p:sldId id="360" r:id="rId49"/>
    <p:sldId id="361" r:id="rId50"/>
    <p:sldId id="362" r:id="rId51"/>
    <p:sldId id="364" r:id="rId52"/>
    <p:sldId id="394" r:id="rId53"/>
    <p:sldId id="407" r:id="rId54"/>
    <p:sldId id="359" r:id="rId55"/>
    <p:sldId id="391" r:id="rId56"/>
    <p:sldId id="392" r:id="rId57"/>
    <p:sldId id="335" r:id="rId58"/>
    <p:sldId id="409" r:id="rId59"/>
    <p:sldId id="411" r:id="rId60"/>
    <p:sldId id="410" r:id="rId61"/>
    <p:sldId id="422" r:id="rId62"/>
    <p:sldId id="421" r:id="rId63"/>
    <p:sldId id="334" r:id="rId64"/>
    <p:sldId id="341" r:id="rId65"/>
    <p:sldId id="281" r:id="rId66"/>
  </p:sldIdLst>
  <p:sldSz cx="9144000" cy="6858000" type="screen4x3"/>
  <p:notesSz cx="6858000" cy="9144000"/>
  <p:embeddedFontLst>
    <p:embeddedFont>
      <p:font typeface="Cambria Math" panose="02040503050406030204" pitchFamily="18" charset="0"/>
      <p:regular r:id="rId69"/>
    </p:embeddedFont>
    <p:embeddedFont>
      <p:font typeface="Verdana" panose="020B0604030504040204" pitchFamily="34" charset="0"/>
      <p:regular r:id="rId70"/>
      <p:bold r:id="rId71"/>
      <p:italic r:id="rId72"/>
      <p:boldItalic r:id="rId73"/>
    </p:embeddedFont>
  </p:embeddedFontLst>
  <p:defaultTextStyle>
    <a:defPPr>
      <a:defRPr lang="en-US"/>
    </a:defPPr>
    <a:lvl1pPr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33"/>
    <a:srgbClr val="73F52B"/>
    <a:srgbClr val="FF0000"/>
    <a:srgbClr val="0000FF"/>
    <a:srgbClr val="F89E5A"/>
    <a:srgbClr val="07DCF9"/>
    <a:srgbClr val="F103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5881" autoAdjust="0"/>
  </p:normalViewPr>
  <p:slideViewPr>
    <p:cSldViewPr>
      <p:cViewPr varScale="1">
        <p:scale>
          <a:sx n="103" d="100"/>
          <a:sy n="103" d="100"/>
        </p:scale>
        <p:origin x="1872"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sekar M" userId="0891f6e400c53a6f" providerId="LiveId" clId="{1A60C761-638F-490E-B702-74FF34AA7AA3}"/>
    <pc:docChg chg="undo custSel modSld">
      <pc:chgData name="Rajasekar M" userId="0891f6e400c53a6f" providerId="LiveId" clId="{1A60C761-638F-490E-B702-74FF34AA7AA3}" dt="2024-01-05T08:34:11.177" v="21" actId="20577"/>
      <pc:docMkLst>
        <pc:docMk/>
      </pc:docMkLst>
      <pc:sldChg chg="modSp mod">
        <pc:chgData name="Rajasekar M" userId="0891f6e400c53a6f" providerId="LiveId" clId="{1A60C761-638F-490E-B702-74FF34AA7AA3}" dt="2024-01-05T08:30:49.606" v="13" actId="5793"/>
        <pc:sldMkLst>
          <pc:docMk/>
          <pc:sldMk cId="0" sldId="259"/>
        </pc:sldMkLst>
        <pc:spChg chg="mod">
          <ac:chgData name="Rajasekar M" userId="0891f6e400c53a6f" providerId="LiveId" clId="{1A60C761-638F-490E-B702-74FF34AA7AA3}" dt="2024-01-05T08:30:49.606" v="13" actId="5793"/>
          <ac:spMkLst>
            <pc:docMk/>
            <pc:sldMk cId="0" sldId="259"/>
            <ac:spMk id="7" creationId="{00000000-0000-0000-0000-000000000000}"/>
          </ac:spMkLst>
        </pc:spChg>
      </pc:sldChg>
      <pc:sldChg chg="modSp mod">
        <pc:chgData name="Rajasekar M" userId="0891f6e400c53a6f" providerId="LiveId" clId="{1A60C761-638F-490E-B702-74FF34AA7AA3}" dt="2024-01-05T08:34:11.177" v="21" actId="20577"/>
        <pc:sldMkLst>
          <pc:docMk/>
          <pc:sldMk cId="639025294" sldId="347"/>
        </pc:sldMkLst>
        <pc:spChg chg="mod">
          <ac:chgData name="Rajasekar M" userId="0891f6e400c53a6f" providerId="LiveId" clId="{1A60C761-638F-490E-B702-74FF34AA7AA3}" dt="2024-01-05T08:34:11.177" v="21" actId="20577"/>
          <ac:spMkLst>
            <pc:docMk/>
            <pc:sldMk cId="639025294" sldId="347"/>
            <ac:spMk id="3" creationId="{00000000-0000-0000-0000-000000000000}"/>
          </ac:spMkLst>
        </pc:spChg>
      </pc:sldChg>
      <pc:sldChg chg="addSp delSp modSp mod">
        <pc:chgData name="Rajasekar M" userId="0891f6e400c53a6f" providerId="LiveId" clId="{1A60C761-638F-490E-B702-74FF34AA7AA3}" dt="2024-01-05T08:27:21.127" v="12" actId="21"/>
        <pc:sldMkLst>
          <pc:docMk/>
          <pc:sldMk cId="3069150934" sldId="357"/>
        </pc:sldMkLst>
        <pc:spChg chg="add del mod">
          <ac:chgData name="Rajasekar M" userId="0891f6e400c53a6f" providerId="LiveId" clId="{1A60C761-638F-490E-B702-74FF34AA7AA3}" dt="2024-01-05T08:27:21.127" v="12" actId="21"/>
          <ac:spMkLst>
            <pc:docMk/>
            <pc:sldMk cId="3069150934" sldId="357"/>
            <ac:spMk id="6" creationId="{00000000-0000-0000-0000-000000000000}"/>
          </ac:spMkLst>
        </pc:spChg>
        <pc:spChg chg="mod">
          <ac:chgData name="Rajasekar M" userId="0891f6e400c53a6f" providerId="LiveId" clId="{1A60C761-638F-490E-B702-74FF34AA7AA3}" dt="2024-01-05T08:25:43.478" v="6" actId="20577"/>
          <ac:spMkLst>
            <pc:docMk/>
            <pc:sldMk cId="3069150934" sldId="357"/>
            <ac:spMk id="8" creationId="{00000000-0000-0000-0000-000000000000}"/>
          </ac:spMkLst>
        </pc:spChg>
        <pc:spChg chg="mod">
          <ac:chgData name="Rajasekar M" userId="0891f6e400c53a6f" providerId="LiveId" clId="{1A60C761-638F-490E-B702-74FF34AA7AA3}" dt="2024-01-05T08:24:43.975" v="3" actId="20577"/>
          <ac:spMkLst>
            <pc:docMk/>
            <pc:sldMk cId="3069150934" sldId="357"/>
            <ac:spMk id="9" creationId="{00000000-0000-0000-0000-000000000000}"/>
          </ac:spMkLst>
        </pc:spChg>
      </pc:sldChg>
    </pc:docChg>
  </pc:docChgLst>
  <pc:docChgLst>
    <pc:chgData name="Rajasekar M" userId="0891f6e400c53a6f" providerId="LiveId" clId="{E61D4F7F-C619-49A6-A9DC-962C4D7F222B}"/>
    <pc:docChg chg="addSld delSld modSld">
      <pc:chgData name="Rajasekar M" userId="0891f6e400c53a6f" providerId="LiveId" clId="{E61D4F7F-C619-49A6-A9DC-962C4D7F222B}" dt="2023-12-22T03:45:24.075" v="72" actId="1076"/>
      <pc:docMkLst>
        <pc:docMk/>
      </pc:docMkLst>
      <pc:sldChg chg="addSp delSp modSp add del mod">
        <pc:chgData name="Rajasekar M" userId="0891f6e400c53a6f" providerId="LiveId" clId="{E61D4F7F-C619-49A6-A9DC-962C4D7F222B}" dt="2023-12-22T03:38:42.779" v="53" actId="1076"/>
        <pc:sldMkLst>
          <pc:docMk/>
          <pc:sldMk cId="3936312140" sldId="304"/>
        </pc:sldMkLst>
        <pc:spChg chg="add del mod">
          <ac:chgData name="Rajasekar M" userId="0891f6e400c53a6f" providerId="LiveId" clId="{E61D4F7F-C619-49A6-A9DC-962C4D7F222B}" dt="2023-12-22T03:38:31.615" v="49" actId="478"/>
          <ac:spMkLst>
            <pc:docMk/>
            <pc:sldMk cId="3936312140" sldId="304"/>
            <ac:spMk id="6" creationId="{396E814E-60C5-A2C4-C875-378E46DB4DAF}"/>
          </ac:spMkLst>
        </pc:spChg>
        <pc:picChg chg="del">
          <ac:chgData name="Rajasekar M" userId="0891f6e400c53a6f" providerId="LiveId" clId="{E61D4F7F-C619-49A6-A9DC-962C4D7F222B}" dt="2023-12-22T03:38:28.796" v="48" actId="478"/>
          <ac:picMkLst>
            <pc:docMk/>
            <pc:sldMk cId="3936312140" sldId="304"/>
            <ac:picMk id="3" creationId="{00000000-0000-0000-0000-000000000000}"/>
          </ac:picMkLst>
        </pc:picChg>
        <pc:picChg chg="add mod">
          <ac:chgData name="Rajasekar M" userId="0891f6e400c53a6f" providerId="LiveId" clId="{E61D4F7F-C619-49A6-A9DC-962C4D7F222B}" dt="2023-12-22T03:38:42.779" v="53" actId="1076"/>
          <ac:picMkLst>
            <pc:docMk/>
            <pc:sldMk cId="3936312140" sldId="304"/>
            <ac:picMk id="5" creationId="{F5704972-E992-0976-A14D-1F1A2A3A30DB}"/>
          </ac:picMkLst>
        </pc:picChg>
      </pc:sldChg>
      <pc:sldChg chg="addSp delSp modSp add del mod">
        <pc:chgData name="Rajasekar M" userId="0891f6e400c53a6f" providerId="LiveId" clId="{E61D4F7F-C619-49A6-A9DC-962C4D7F222B}" dt="2023-12-22T03:45:24.075" v="72" actId="1076"/>
        <pc:sldMkLst>
          <pc:docMk/>
          <pc:sldMk cId="1180568116" sldId="305"/>
        </pc:sldMkLst>
        <pc:spChg chg="add del mod">
          <ac:chgData name="Rajasekar M" userId="0891f6e400c53a6f" providerId="LiveId" clId="{E61D4F7F-C619-49A6-A9DC-962C4D7F222B}" dt="2023-12-22T03:44:14.948" v="66" actId="478"/>
          <ac:spMkLst>
            <pc:docMk/>
            <pc:sldMk cId="1180568116" sldId="305"/>
            <ac:spMk id="6" creationId="{6B268B21-51D7-C799-FCD2-03A979BBC490}"/>
          </ac:spMkLst>
        </pc:spChg>
        <pc:picChg chg="del">
          <ac:chgData name="Rajasekar M" userId="0891f6e400c53a6f" providerId="LiveId" clId="{E61D4F7F-C619-49A6-A9DC-962C4D7F222B}" dt="2023-12-22T03:43:58.090" v="64" actId="478"/>
          <ac:picMkLst>
            <pc:docMk/>
            <pc:sldMk cId="1180568116" sldId="305"/>
            <ac:picMk id="3" creationId="{00000000-0000-0000-0000-000000000000}"/>
          </ac:picMkLst>
        </pc:picChg>
        <pc:picChg chg="add mod">
          <ac:chgData name="Rajasekar M" userId="0891f6e400c53a6f" providerId="LiveId" clId="{E61D4F7F-C619-49A6-A9DC-962C4D7F222B}" dt="2023-12-22T03:45:24.075" v="72" actId="1076"/>
          <ac:picMkLst>
            <pc:docMk/>
            <pc:sldMk cId="1180568116" sldId="305"/>
            <ac:picMk id="4" creationId="{E3CA3378-ADF4-850A-8AE9-0DFB74138B23}"/>
          </ac:picMkLst>
        </pc:picChg>
      </pc:sldChg>
      <pc:sldChg chg="del">
        <pc:chgData name="Rajasekar M" userId="0891f6e400c53a6f" providerId="LiveId" clId="{E61D4F7F-C619-49A6-A9DC-962C4D7F222B}" dt="2023-12-21T08:26:12.535" v="41" actId="47"/>
        <pc:sldMkLst>
          <pc:docMk/>
          <pc:sldMk cId="4132113264" sldId="306"/>
        </pc:sldMkLst>
      </pc:sldChg>
      <pc:sldChg chg="modSp">
        <pc:chgData name="Rajasekar M" userId="0891f6e400c53a6f" providerId="LiveId" clId="{E61D4F7F-C619-49A6-A9DC-962C4D7F222B}" dt="2023-12-21T09:54:53.159" v="44" actId="1076"/>
        <pc:sldMkLst>
          <pc:docMk/>
          <pc:sldMk cId="639184227" sldId="335"/>
        </pc:sldMkLst>
        <pc:spChg chg="mod">
          <ac:chgData name="Rajasekar M" userId="0891f6e400c53a6f" providerId="LiveId" clId="{E61D4F7F-C619-49A6-A9DC-962C4D7F222B}" dt="2023-12-21T09:54:53.159" v="44" actId="1076"/>
          <ac:spMkLst>
            <pc:docMk/>
            <pc:sldMk cId="639184227" sldId="335"/>
            <ac:spMk id="6" creationId="{00000000-0000-0000-0000-000000000000}"/>
          </ac:spMkLst>
        </pc:spChg>
        <pc:picChg chg="mod">
          <ac:chgData name="Rajasekar M" userId="0891f6e400c53a6f" providerId="LiveId" clId="{E61D4F7F-C619-49A6-A9DC-962C4D7F222B}" dt="2023-12-21T09:54:53.159" v="44" actId="1076"/>
          <ac:picMkLst>
            <pc:docMk/>
            <pc:sldMk cId="639184227" sldId="335"/>
            <ac:picMk id="9" creationId="{00000000-0000-0000-0000-000000000000}"/>
          </ac:picMkLst>
        </pc:picChg>
      </pc:sldChg>
      <pc:sldChg chg="modSp mod">
        <pc:chgData name="Rajasekar M" userId="0891f6e400c53a6f" providerId="LiveId" clId="{E61D4F7F-C619-49A6-A9DC-962C4D7F222B}" dt="2023-12-19T05:00:14.603" v="18" actId="20577"/>
        <pc:sldMkLst>
          <pc:docMk/>
          <pc:sldMk cId="4061345196" sldId="339"/>
        </pc:sldMkLst>
        <pc:graphicFrameChg chg="modGraphic">
          <ac:chgData name="Rajasekar M" userId="0891f6e400c53a6f" providerId="LiveId" clId="{E61D4F7F-C619-49A6-A9DC-962C4D7F222B}" dt="2023-12-19T05:00:14.603" v="18" actId="20577"/>
          <ac:graphicFrameMkLst>
            <pc:docMk/>
            <pc:sldMk cId="4061345196" sldId="339"/>
            <ac:graphicFrameMk id="5" creationId="{2A4BC3BC-6AE5-4AFC-966B-B6401FB2093B}"/>
          </ac:graphicFrameMkLst>
        </pc:graphicFrameChg>
      </pc:sldChg>
      <pc:sldChg chg="modSp mod">
        <pc:chgData name="Rajasekar M" userId="0891f6e400c53a6f" providerId="LiveId" clId="{E61D4F7F-C619-49A6-A9DC-962C4D7F222B}" dt="2023-12-19T05:04:49.143" v="40" actId="20577"/>
        <pc:sldMkLst>
          <pc:docMk/>
          <pc:sldMk cId="4169732355" sldId="340"/>
        </pc:sldMkLst>
        <pc:graphicFrameChg chg="mod modGraphic">
          <ac:chgData name="Rajasekar M" userId="0891f6e400c53a6f" providerId="LiveId" clId="{E61D4F7F-C619-49A6-A9DC-962C4D7F222B}" dt="2023-12-19T05:04:49.143" v="40" actId="20577"/>
          <ac:graphicFrameMkLst>
            <pc:docMk/>
            <pc:sldMk cId="4169732355" sldId="340"/>
            <ac:graphicFrameMk id="5" creationId="{A9E30D0F-B260-ED12-BC2D-8C12C42D8EC3}"/>
          </ac:graphicFrameMkLst>
        </pc:graphicFrameChg>
      </pc:sldChg>
      <pc:sldChg chg="del">
        <pc:chgData name="Rajasekar M" userId="0891f6e400c53a6f" providerId="LiveId" clId="{E61D4F7F-C619-49A6-A9DC-962C4D7F222B}" dt="2023-12-21T08:26:12.535" v="41" actId="47"/>
        <pc:sldMkLst>
          <pc:docMk/>
          <pc:sldMk cId="3819612463" sldId="342"/>
        </pc:sldMkLst>
      </pc:sldChg>
      <pc:sldChg chg="addSp delSp modSp add mod">
        <pc:chgData name="Rajasekar M" userId="0891f6e400c53a6f" providerId="LiveId" clId="{E61D4F7F-C619-49A6-A9DC-962C4D7F222B}" dt="2023-12-22T03:40:48.062" v="61" actId="1076"/>
        <pc:sldMkLst>
          <pc:docMk/>
          <pc:sldMk cId="3708801949" sldId="350"/>
        </pc:sldMkLst>
        <pc:spChg chg="add del mod">
          <ac:chgData name="Rajasekar M" userId="0891f6e400c53a6f" providerId="LiveId" clId="{E61D4F7F-C619-49A6-A9DC-962C4D7F222B}" dt="2023-12-22T03:40:30.036" v="57" actId="478"/>
          <ac:spMkLst>
            <pc:docMk/>
            <pc:sldMk cId="3708801949" sldId="350"/>
            <ac:spMk id="7" creationId="{E4AEEA8A-238E-C9BA-41E9-9FF0A0AA2F95}"/>
          </ac:spMkLst>
        </pc:spChg>
        <pc:picChg chg="del">
          <ac:chgData name="Rajasekar M" userId="0891f6e400c53a6f" providerId="LiveId" clId="{E61D4F7F-C619-49A6-A9DC-962C4D7F222B}" dt="2023-12-22T03:40:24.385" v="56" actId="478"/>
          <ac:picMkLst>
            <pc:docMk/>
            <pc:sldMk cId="3708801949" sldId="350"/>
            <ac:picMk id="5" creationId="{00000000-0000-0000-0000-000000000000}"/>
          </ac:picMkLst>
        </pc:picChg>
        <pc:picChg chg="add mod">
          <ac:chgData name="Rajasekar M" userId="0891f6e400c53a6f" providerId="LiveId" clId="{E61D4F7F-C619-49A6-A9DC-962C4D7F222B}" dt="2023-12-22T03:40:48.062" v="61" actId="1076"/>
          <ac:picMkLst>
            <pc:docMk/>
            <pc:sldMk cId="3708801949" sldId="350"/>
            <ac:picMk id="6" creationId="{B124B54C-F049-FE9E-49FE-1132B809FEE9}"/>
          </ac:picMkLst>
        </pc:picChg>
      </pc:sldChg>
      <pc:sldChg chg="add">
        <pc:chgData name="Rajasekar M" userId="0891f6e400c53a6f" providerId="LiveId" clId="{E61D4F7F-C619-49A6-A9DC-962C4D7F222B}" dt="2023-12-21T08:26:35.355" v="42"/>
        <pc:sldMkLst>
          <pc:docMk/>
          <pc:sldMk cId="1548917873" sldId="351"/>
        </pc:sldMkLst>
      </pc:sldChg>
      <pc:sldChg chg="add">
        <pc:chgData name="Rajasekar M" userId="0891f6e400c53a6f" providerId="LiveId" clId="{E61D4F7F-C619-49A6-A9DC-962C4D7F222B}" dt="2023-12-21T08:26:35.355" v="42"/>
        <pc:sldMkLst>
          <pc:docMk/>
          <pc:sldMk cId="2832627591" sldId="354"/>
        </pc:sldMkLst>
      </pc:sldChg>
      <pc:sldChg chg="add">
        <pc:chgData name="Rajasekar M" userId="0891f6e400c53a6f" providerId="LiveId" clId="{E61D4F7F-C619-49A6-A9DC-962C4D7F222B}" dt="2023-12-21T08:26:35.355" v="42"/>
        <pc:sldMkLst>
          <pc:docMk/>
          <pc:sldMk cId="186080004" sldId="355"/>
        </pc:sldMkLst>
      </pc:sldChg>
      <pc:sldChg chg="add">
        <pc:chgData name="Rajasekar M" userId="0891f6e400c53a6f" providerId="LiveId" clId="{E61D4F7F-C619-49A6-A9DC-962C4D7F222B}" dt="2023-12-21T08:26:35.355" v="42"/>
        <pc:sldMkLst>
          <pc:docMk/>
          <pc:sldMk cId="4274153412" sldId="356"/>
        </pc:sldMkLst>
      </pc:sldChg>
    </pc:docChg>
  </pc:docChgLst>
  <pc:docChgLst>
    <pc:chgData name="Rajasekar M" userId="0891f6e400c53a6f" providerId="LiveId" clId="{00484934-10A4-4878-9B02-CB0FC3EDE613}"/>
    <pc:docChg chg="undo redo custSel addSld modSld">
      <pc:chgData name="Rajasekar M" userId="0891f6e400c53a6f" providerId="LiveId" clId="{00484934-10A4-4878-9B02-CB0FC3EDE613}" dt="2023-12-15T08:20:27.392" v="691" actId="20577"/>
      <pc:docMkLst>
        <pc:docMk/>
      </pc:docMkLst>
      <pc:sldChg chg="modSp add mod">
        <pc:chgData name="Rajasekar M" userId="0891f6e400c53a6f" providerId="LiveId" clId="{00484934-10A4-4878-9B02-CB0FC3EDE613}" dt="2023-12-15T06:13:00.418" v="680" actId="14100"/>
        <pc:sldMkLst>
          <pc:docMk/>
          <pc:sldMk cId="3936312140" sldId="304"/>
        </pc:sldMkLst>
        <pc:spChg chg="mod">
          <ac:chgData name="Rajasekar M" userId="0891f6e400c53a6f" providerId="LiveId" clId="{00484934-10A4-4878-9B02-CB0FC3EDE613}" dt="2023-12-15T06:13:00.418" v="680" actId="14100"/>
          <ac:spMkLst>
            <pc:docMk/>
            <pc:sldMk cId="3936312140" sldId="304"/>
            <ac:spMk id="5122" creationId="{BFE24C75-D879-3967-5094-CC02942D8CE4}"/>
          </ac:spMkLst>
        </pc:spChg>
      </pc:sldChg>
      <pc:sldChg chg="modSp add mod">
        <pc:chgData name="Rajasekar M" userId="0891f6e400c53a6f" providerId="LiveId" clId="{00484934-10A4-4878-9B02-CB0FC3EDE613}" dt="2023-12-15T06:14:12.416" v="687" actId="1076"/>
        <pc:sldMkLst>
          <pc:docMk/>
          <pc:sldMk cId="1180568116" sldId="305"/>
        </pc:sldMkLst>
        <pc:spChg chg="mod">
          <ac:chgData name="Rajasekar M" userId="0891f6e400c53a6f" providerId="LiveId" clId="{00484934-10A4-4878-9B02-CB0FC3EDE613}" dt="2023-12-15T06:13:36.401" v="684" actId="14100"/>
          <ac:spMkLst>
            <pc:docMk/>
            <pc:sldMk cId="1180568116" sldId="305"/>
            <ac:spMk id="6146" creationId="{98959734-D168-8421-B0C7-F08592640254}"/>
          </ac:spMkLst>
        </pc:spChg>
        <pc:picChg chg="mod">
          <ac:chgData name="Rajasekar M" userId="0891f6e400c53a6f" providerId="LiveId" clId="{00484934-10A4-4878-9B02-CB0FC3EDE613}" dt="2023-12-15T06:14:12.416" v="687" actId="1076"/>
          <ac:picMkLst>
            <pc:docMk/>
            <pc:sldMk cId="1180568116" sldId="305"/>
            <ac:picMk id="6147" creationId="{3BD4C30C-CDD7-D900-A362-C4FF433E0176}"/>
          </ac:picMkLst>
        </pc:picChg>
      </pc:sldChg>
      <pc:sldChg chg="modSp add mod">
        <pc:chgData name="Rajasekar M" userId="0891f6e400c53a6f" providerId="LiveId" clId="{00484934-10A4-4878-9B02-CB0FC3EDE613}" dt="2023-12-15T06:14:19.193" v="688" actId="1076"/>
        <pc:sldMkLst>
          <pc:docMk/>
          <pc:sldMk cId="4132113264" sldId="306"/>
        </pc:sldMkLst>
        <pc:spChg chg="mod">
          <ac:chgData name="Rajasekar M" userId="0891f6e400c53a6f" providerId="LiveId" clId="{00484934-10A4-4878-9B02-CB0FC3EDE613}" dt="2023-12-15T06:12:37.876" v="675" actId="108"/>
          <ac:spMkLst>
            <pc:docMk/>
            <pc:sldMk cId="4132113264" sldId="306"/>
            <ac:spMk id="7170" creationId="{E5DE993C-186B-AC90-E9A8-6FC276469B60}"/>
          </ac:spMkLst>
        </pc:spChg>
        <pc:picChg chg="mod">
          <ac:chgData name="Rajasekar M" userId="0891f6e400c53a6f" providerId="LiveId" clId="{00484934-10A4-4878-9B02-CB0FC3EDE613}" dt="2023-12-15T06:14:19.193" v="688" actId="1076"/>
          <ac:picMkLst>
            <pc:docMk/>
            <pc:sldMk cId="4132113264" sldId="306"/>
            <ac:picMk id="7172" creationId="{9739ABFA-F357-26C9-9D4E-6A4E012991E1}"/>
          </ac:picMkLst>
        </pc:picChg>
      </pc:sldChg>
      <pc:sldChg chg="modSp">
        <pc:chgData name="Rajasekar M" userId="0891f6e400c53a6f" providerId="LiveId" clId="{00484934-10A4-4878-9B02-CB0FC3EDE613}" dt="2023-12-15T08:20:27.392" v="691" actId="20577"/>
        <pc:sldMkLst>
          <pc:docMk/>
          <pc:sldMk cId="3083617974" sldId="317"/>
        </pc:sldMkLst>
        <pc:spChg chg="mod">
          <ac:chgData name="Rajasekar M" userId="0891f6e400c53a6f" providerId="LiveId" clId="{00484934-10A4-4878-9B02-CB0FC3EDE613}" dt="2023-12-15T08:20:27.392" v="691" actId="20577"/>
          <ac:spMkLst>
            <pc:docMk/>
            <pc:sldMk cId="3083617974" sldId="317"/>
            <ac:spMk id="3" creationId="{00000000-0000-0000-0000-000000000000}"/>
          </ac:spMkLst>
        </pc:spChg>
      </pc:sldChg>
      <pc:sldChg chg="modSp mod">
        <pc:chgData name="Rajasekar M" userId="0891f6e400c53a6f" providerId="LiveId" clId="{00484934-10A4-4878-9B02-CB0FC3EDE613}" dt="2023-12-15T05:24:18.398" v="613" actId="20577"/>
        <pc:sldMkLst>
          <pc:docMk/>
          <pc:sldMk cId="1223506014" sldId="326"/>
        </pc:sldMkLst>
        <pc:spChg chg="mod">
          <ac:chgData name="Rajasekar M" userId="0891f6e400c53a6f" providerId="LiveId" clId="{00484934-10A4-4878-9B02-CB0FC3EDE613}" dt="2023-12-15T05:24:18.398" v="613" actId="20577"/>
          <ac:spMkLst>
            <pc:docMk/>
            <pc:sldMk cId="1223506014" sldId="326"/>
            <ac:spMk id="9" creationId="{7F91CB16-955F-26F8-9A00-99FD253E5DAC}"/>
          </ac:spMkLst>
        </pc:spChg>
      </pc:sldChg>
      <pc:sldChg chg="addSp delSp modSp new mod">
        <pc:chgData name="Rajasekar M" userId="0891f6e400c53a6f" providerId="LiveId" clId="{00484934-10A4-4878-9B02-CB0FC3EDE613}" dt="2023-12-14T15:33:36.804" v="144" actId="108"/>
        <pc:sldMkLst>
          <pc:docMk/>
          <pc:sldMk cId="4204882014" sldId="336"/>
        </pc:sldMkLst>
        <pc:spChg chg="mod">
          <ac:chgData name="Rajasekar M" userId="0891f6e400c53a6f" providerId="LiveId" clId="{00484934-10A4-4878-9B02-CB0FC3EDE613}" dt="2023-12-14T08:09:30.398" v="25" actId="14100"/>
          <ac:spMkLst>
            <pc:docMk/>
            <pc:sldMk cId="4204882014" sldId="336"/>
            <ac:spMk id="2" creationId="{6FEC6E78-59B6-87F8-3122-875D0CF459C9}"/>
          </ac:spMkLst>
        </pc:spChg>
        <pc:spChg chg="del">
          <ac:chgData name="Rajasekar M" userId="0891f6e400c53a6f" providerId="LiveId" clId="{00484934-10A4-4878-9B02-CB0FC3EDE613}" dt="2023-12-14T08:07:31.979" v="22" actId="478"/>
          <ac:spMkLst>
            <pc:docMk/>
            <pc:sldMk cId="4204882014" sldId="336"/>
            <ac:spMk id="3" creationId="{31C0B509-594C-AD82-E467-ED9DFC45F51D}"/>
          </ac:spMkLst>
        </pc:spChg>
        <pc:spChg chg="add mod">
          <ac:chgData name="Rajasekar M" userId="0891f6e400c53a6f" providerId="LiveId" clId="{00484934-10A4-4878-9B02-CB0FC3EDE613}" dt="2023-12-14T15:33:36.804" v="144" actId="108"/>
          <ac:spMkLst>
            <pc:docMk/>
            <pc:sldMk cId="4204882014" sldId="336"/>
            <ac:spMk id="5" creationId="{6DF55407-7622-9775-70C3-3EEFA69C8067}"/>
          </ac:spMkLst>
        </pc:spChg>
      </pc:sldChg>
      <pc:sldChg chg="addSp delSp modSp new mod">
        <pc:chgData name="Rajasekar M" userId="0891f6e400c53a6f" providerId="LiveId" clId="{00484934-10A4-4878-9B02-CB0FC3EDE613}" dt="2023-12-14T15:45:06.340" v="213" actId="108"/>
        <pc:sldMkLst>
          <pc:docMk/>
          <pc:sldMk cId="3045342497" sldId="337"/>
        </pc:sldMkLst>
        <pc:spChg chg="del">
          <ac:chgData name="Rajasekar M" userId="0891f6e400c53a6f" providerId="LiveId" clId="{00484934-10A4-4878-9B02-CB0FC3EDE613}" dt="2023-12-14T15:02:34.906" v="103" actId="478"/>
          <ac:spMkLst>
            <pc:docMk/>
            <pc:sldMk cId="3045342497" sldId="337"/>
            <ac:spMk id="2" creationId="{4461F3FC-3F1B-C3E1-2BF0-76FB4A3F3776}"/>
          </ac:spMkLst>
        </pc:spChg>
        <pc:spChg chg="del">
          <ac:chgData name="Rajasekar M" userId="0891f6e400c53a6f" providerId="LiveId" clId="{00484934-10A4-4878-9B02-CB0FC3EDE613}" dt="2023-12-14T15:02:39.594" v="104" actId="478"/>
          <ac:spMkLst>
            <pc:docMk/>
            <pc:sldMk cId="3045342497" sldId="337"/>
            <ac:spMk id="3" creationId="{B8C86B59-5C38-1C0A-27B3-D2C371ACCC4D}"/>
          </ac:spMkLst>
        </pc:spChg>
        <pc:spChg chg="add mod">
          <ac:chgData name="Rajasekar M" userId="0891f6e400c53a6f" providerId="LiveId" clId="{00484934-10A4-4878-9B02-CB0FC3EDE613}" dt="2023-12-14T15:03:36.863" v="113" actId="1076"/>
          <ac:spMkLst>
            <pc:docMk/>
            <pc:sldMk cId="3045342497" sldId="337"/>
            <ac:spMk id="6" creationId="{A1AF9E46-4167-0BB6-7CC9-64690306282F}"/>
          </ac:spMkLst>
        </pc:spChg>
        <pc:spChg chg="add mod">
          <ac:chgData name="Rajasekar M" userId="0891f6e400c53a6f" providerId="LiveId" clId="{00484934-10A4-4878-9B02-CB0FC3EDE613}" dt="2023-12-14T15:45:06.340" v="213" actId="108"/>
          <ac:spMkLst>
            <pc:docMk/>
            <pc:sldMk cId="3045342497" sldId="337"/>
            <ac:spMk id="7" creationId="{F5D626BC-48C5-3A02-7424-3F7250A4A57D}"/>
          </ac:spMkLst>
        </pc:spChg>
      </pc:sldChg>
      <pc:sldChg chg="addSp delSp modSp new mod">
        <pc:chgData name="Rajasekar M" userId="0891f6e400c53a6f" providerId="LiveId" clId="{00484934-10A4-4878-9B02-CB0FC3EDE613}" dt="2023-12-14T16:05:39.621" v="238" actId="1076"/>
        <pc:sldMkLst>
          <pc:docMk/>
          <pc:sldMk cId="1678660439" sldId="338"/>
        </pc:sldMkLst>
        <pc:spChg chg="add del mod">
          <ac:chgData name="Rajasekar M" userId="0891f6e400c53a6f" providerId="LiveId" clId="{00484934-10A4-4878-9B02-CB0FC3EDE613}" dt="2023-12-14T16:05:34.497" v="237" actId="1076"/>
          <ac:spMkLst>
            <pc:docMk/>
            <pc:sldMk cId="1678660439" sldId="338"/>
            <ac:spMk id="2" creationId="{2DC0A26A-9D2C-5F54-8064-7724384CBE00}"/>
          </ac:spMkLst>
        </pc:spChg>
        <pc:spChg chg="add del mod">
          <ac:chgData name="Rajasekar M" userId="0891f6e400c53a6f" providerId="LiveId" clId="{00484934-10A4-4878-9B02-CB0FC3EDE613}" dt="2023-12-14T16:05:39.621" v="238" actId="1076"/>
          <ac:spMkLst>
            <pc:docMk/>
            <pc:sldMk cId="1678660439" sldId="338"/>
            <ac:spMk id="3" creationId="{02315BF9-772F-9538-FF99-16BAF9DF2DD5}"/>
          </ac:spMkLst>
        </pc:spChg>
      </pc:sldChg>
      <pc:sldChg chg="addSp delSp modSp new mod">
        <pc:chgData name="Rajasekar M" userId="0891f6e400c53a6f" providerId="LiveId" clId="{00484934-10A4-4878-9B02-CB0FC3EDE613}" dt="2023-12-15T08:11:46.486" v="690" actId="20577"/>
        <pc:sldMkLst>
          <pc:docMk/>
          <pc:sldMk cId="4061345196" sldId="339"/>
        </pc:sldMkLst>
        <pc:spChg chg="mod">
          <ac:chgData name="Rajasekar M" userId="0891f6e400c53a6f" providerId="LiveId" clId="{00484934-10A4-4878-9B02-CB0FC3EDE613}" dt="2023-12-15T05:34:58.416" v="617" actId="20577"/>
          <ac:spMkLst>
            <pc:docMk/>
            <pc:sldMk cId="4061345196" sldId="339"/>
            <ac:spMk id="2" creationId="{FBC3005C-D05C-B801-FE94-81F6E7D12E77}"/>
          </ac:spMkLst>
        </pc:spChg>
        <pc:spChg chg="del">
          <ac:chgData name="Rajasekar M" userId="0891f6e400c53a6f" providerId="LiveId" clId="{00484934-10A4-4878-9B02-CB0FC3EDE613}" dt="2023-12-15T03:48:47.869" v="260" actId="478"/>
          <ac:spMkLst>
            <pc:docMk/>
            <pc:sldMk cId="4061345196" sldId="339"/>
            <ac:spMk id="3" creationId="{CE1A944C-2D2C-55C9-C47E-8574641558F5}"/>
          </ac:spMkLst>
        </pc:spChg>
        <pc:spChg chg="add mod">
          <ac:chgData name="Rajasekar M" userId="0891f6e400c53a6f" providerId="LiveId" clId="{00484934-10A4-4878-9B02-CB0FC3EDE613}" dt="2023-12-15T03:55:06.833" v="285" actId="113"/>
          <ac:spMkLst>
            <pc:docMk/>
            <pc:sldMk cId="4061345196" sldId="339"/>
            <ac:spMk id="7" creationId="{15198217-BA86-47C2-E619-04D2614D3CC5}"/>
          </ac:spMkLst>
        </pc:spChg>
        <pc:graphicFrameChg chg="add mod modGraphic">
          <ac:chgData name="Rajasekar M" userId="0891f6e400c53a6f" providerId="LiveId" clId="{00484934-10A4-4878-9B02-CB0FC3EDE613}" dt="2023-12-15T08:11:46.486" v="690" actId="20577"/>
          <ac:graphicFrameMkLst>
            <pc:docMk/>
            <pc:sldMk cId="4061345196" sldId="339"/>
            <ac:graphicFrameMk id="5" creationId="{2A4BC3BC-6AE5-4AFC-966B-B6401FB2093B}"/>
          </ac:graphicFrameMkLst>
        </pc:graphicFrameChg>
      </pc:sldChg>
      <pc:sldChg chg="addSp delSp modSp new mod">
        <pc:chgData name="Rajasekar M" userId="0891f6e400c53a6f" providerId="LiveId" clId="{00484934-10A4-4878-9B02-CB0FC3EDE613}" dt="2023-12-15T05:34:51.413" v="615" actId="20577"/>
        <pc:sldMkLst>
          <pc:docMk/>
          <pc:sldMk cId="4169732355" sldId="340"/>
        </pc:sldMkLst>
        <pc:spChg chg="del">
          <ac:chgData name="Rajasekar M" userId="0891f6e400c53a6f" providerId="LiveId" clId="{00484934-10A4-4878-9B02-CB0FC3EDE613}" dt="2023-12-15T04:39:50.677" v="460" actId="478"/>
          <ac:spMkLst>
            <pc:docMk/>
            <pc:sldMk cId="4169732355" sldId="340"/>
            <ac:spMk id="2" creationId="{470CECFF-BD86-8152-C305-833D82241C89}"/>
          </ac:spMkLst>
        </pc:spChg>
        <pc:spChg chg="del">
          <ac:chgData name="Rajasekar M" userId="0891f6e400c53a6f" providerId="LiveId" clId="{00484934-10A4-4878-9B02-CB0FC3EDE613}" dt="2023-12-15T04:38:55.147" v="457" actId="478"/>
          <ac:spMkLst>
            <pc:docMk/>
            <pc:sldMk cId="4169732355" sldId="340"/>
            <ac:spMk id="3" creationId="{5DC8970D-B66A-C3DC-4E97-AA7513BC359B}"/>
          </ac:spMkLst>
        </pc:spChg>
        <pc:spChg chg="add mod">
          <ac:chgData name="Rajasekar M" userId="0891f6e400c53a6f" providerId="LiveId" clId="{00484934-10A4-4878-9B02-CB0FC3EDE613}" dt="2023-12-15T05:34:51.413" v="615" actId="20577"/>
          <ac:spMkLst>
            <pc:docMk/>
            <pc:sldMk cId="4169732355" sldId="340"/>
            <ac:spMk id="6" creationId="{72AC58B5-09F6-D99D-20D9-BD6A54E9DC0D}"/>
          </ac:spMkLst>
        </pc:spChg>
        <pc:graphicFrameChg chg="add mod modGraphic">
          <ac:chgData name="Rajasekar M" userId="0891f6e400c53a6f" providerId="LiveId" clId="{00484934-10A4-4878-9B02-CB0FC3EDE613}" dt="2023-12-15T05:04:25.172" v="600" actId="1076"/>
          <ac:graphicFrameMkLst>
            <pc:docMk/>
            <pc:sldMk cId="4169732355" sldId="340"/>
            <ac:graphicFrameMk id="5" creationId="{A9E30D0F-B260-ED12-BC2D-8C12C42D8EC3}"/>
          </ac:graphicFrameMkLst>
        </pc:graphicFrameChg>
      </pc:sldChg>
      <pc:sldChg chg="addSp delSp modSp new mod">
        <pc:chgData name="Rajasekar M" userId="0891f6e400c53a6f" providerId="LiveId" clId="{00484934-10A4-4878-9B02-CB0FC3EDE613}" dt="2023-12-15T05:10:19.603" v="611" actId="20577"/>
        <pc:sldMkLst>
          <pc:docMk/>
          <pc:sldMk cId="977277861" sldId="341"/>
        </pc:sldMkLst>
        <pc:spChg chg="del">
          <ac:chgData name="Rajasekar M" userId="0891f6e400c53a6f" providerId="LiveId" clId="{00484934-10A4-4878-9B02-CB0FC3EDE613}" dt="2023-12-15T05:06:17.783" v="603" actId="478"/>
          <ac:spMkLst>
            <pc:docMk/>
            <pc:sldMk cId="977277861" sldId="341"/>
            <ac:spMk id="2" creationId="{120D7C00-6969-14C1-2620-2751175FA8CE}"/>
          </ac:spMkLst>
        </pc:spChg>
        <pc:spChg chg="del">
          <ac:chgData name="Rajasekar M" userId="0891f6e400c53a6f" providerId="LiveId" clId="{00484934-10A4-4878-9B02-CB0FC3EDE613}" dt="2023-12-15T05:06:13.860" v="602" actId="478"/>
          <ac:spMkLst>
            <pc:docMk/>
            <pc:sldMk cId="977277861" sldId="341"/>
            <ac:spMk id="3" creationId="{47307380-5050-8883-34F2-61C318FDDAAF}"/>
          </ac:spMkLst>
        </pc:spChg>
        <pc:spChg chg="add mod">
          <ac:chgData name="Rajasekar M" userId="0891f6e400c53a6f" providerId="LiveId" clId="{00484934-10A4-4878-9B02-CB0FC3EDE613}" dt="2023-12-15T05:06:34.446" v="609" actId="1076"/>
          <ac:spMkLst>
            <pc:docMk/>
            <pc:sldMk cId="977277861" sldId="341"/>
            <ac:spMk id="5" creationId="{9A387BF2-FEE8-5301-C712-7275B0363EDD}"/>
          </ac:spMkLst>
        </pc:spChg>
        <pc:spChg chg="add mod">
          <ac:chgData name="Rajasekar M" userId="0891f6e400c53a6f" providerId="LiveId" clId="{00484934-10A4-4878-9B02-CB0FC3EDE613}" dt="2023-12-15T05:10:19.603" v="611" actId="20577"/>
          <ac:spMkLst>
            <pc:docMk/>
            <pc:sldMk cId="977277861" sldId="341"/>
            <ac:spMk id="7" creationId="{E6080DFB-A4F1-FC9A-9408-6BE541BBBE09}"/>
          </ac:spMkLst>
        </pc:spChg>
      </pc:sldChg>
      <pc:sldChg chg="addSp modSp add mod">
        <pc:chgData name="Rajasekar M" userId="0891f6e400c53a6f" providerId="LiveId" clId="{00484934-10A4-4878-9B02-CB0FC3EDE613}" dt="2023-12-15T06:14:25.220" v="689" actId="1076"/>
        <pc:sldMkLst>
          <pc:docMk/>
          <pc:sldMk cId="3819612463" sldId="342"/>
        </pc:sldMkLst>
        <pc:spChg chg="add mod">
          <ac:chgData name="Rajasekar M" userId="0891f6e400c53a6f" providerId="LiveId" clId="{00484934-10A4-4878-9B02-CB0FC3EDE613}" dt="2023-12-15T06:12:08.683" v="673" actId="1076"/>
          <ac:spMkLst>
            <pc:docMk/>
            <pc:sldMk cId="3819612463" sldId="342"/>
            <ac:spMk id="2" creationId="{33A5828A-62E0-6F8C-B37F-44891F582D8A}"/>
          </ac:spMkLst>
        </pc:spChg>
        <pc:picChg chg="mod">
          <ac:chgData name="Rajasekar M" userId="0891f6e400c53a6f" providerId="LiveId" clId="{00484934-10A4-4878-9B02-CB0FC3EDE613}" dt="2023-12-15T06:14:25.220" v="689" actId="1076"/>
          <ac:picMkLst>
            <pc:docMk/>
            <pc:sldMk cId="3819612463" sldId="342"/>
            <ac:picMk id="8194" creationId="{D3554662-6C29-F72A-FD38-70A7D2788D0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20000"/>
              </a:spcBef>
              <a:buFontTx/>
              <a:buChar char="•"/>
              <a:defRPr>
                <a:cs typeface="+mn-cs"/>
              </a:defRPr>
            </a:lvl1pPr>
          </a:lstStyle>
          <a:p>
            <a:pPr>
              <a:defRPr/>
            </a:pPr>
            <a:endParaRPr lang="en-US"/>
          </a:p>
        </p:txBody>
      </p:sp>
      <p:sp>
        <p:nvSpPr>
          <p:cNvPr id="4813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20000"/>
              </a:spcBef>
              <a:buFontTx/>
              <a:buChar char="•"/>
              <a:defRPr>
                <a:cs typeface="+mn-cs"/>
              </a:defRPr>
            </a:lvl1pPr>
          </a:lstStyle>
          <a:p>
            <a:pPr>
              <a:defRPr/>
            </a:pPr>
            <a:endParaRPr lang="en-US"/>
          </a:p>
        </p:txBody>
      </p:sp>
      <p:sp>
        <p:nvSpPr>
          <p:cNvPr id="4813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20000"/>
              </a:spcBef>
              <a:buFontTx/>
              <a:buChar char="•"/>
              <a:defRPr>
                <a:cs typeface="+mn-cs"/>
              </a:defRPr>
            </a:lvl1pPr>
          </a:lstStyle>
          <a:p>
            <a:pPr>
              <a:defRPr/>
            </a:pPr>
            <a:endParaRPr lang="en-US"/>
          </a:p>
        </p:txBody>
      </p:sp>
      <p:sp>
        <p:nvSpPr>
          <p:cNvPr id="4813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20000"/>
              </a:spcBef>
              <a:buFontTx/>
              <a:buChar char="•"/>
              <a:defRPr smtClean="0"/>
            </a:lvl1pPr>
          </a:lstStyle>
          <a:p>
            <a:pPr>
              <a:defRPr/>
            </a:pPr>
            <a:fld id="{235CD88C-2E77-40E8-8EF9-B3368F36FC9F}" type="slidenum">
              <a:rPr lang="en-US" altLang="en-US"/>
              <a:pPr>
                <a:defRPr/>
              </a:pPr>
              <a:t>‹#›</a:t>
            </a:fld>
            <a:endParaRPr lang="en-US" altLang="en-US"/>
          </a:p>
        </p:txBody>
      </p:sp>
    </p:spTree>
    <p:extLst>
      <p:ext uri="{BB962C8B-B14F-4D97-AF65-F5344CB8AC3E}">
        <p14:creationId xmlns:p14="http://schemas.microsoft.com/office/powerpoint/2010/main" val="3897633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b="0">
                <a:latin typeface="Times New Roman" pitchFamily="18" charset="0"/>
                <a:cs typeface="+mn-cs"/>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b="0">
                <a:latin typeface="Times New Roman" pitchFamily="18" charset="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FontTx/>
              <a:buNone/>
              <a:defRPr b="0">
                <a:latin typeface="Times New Roman" pitchFamily="18" charset="0"/>
                <a:cs typeface="+mn-cs"/>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b="0" smtClean="0">
                <a:latin typeface="Times New Roman" panose="02020603050405020304" pitchFamily="18" charset="0"/>
              </a:defRPr>
            </a:lvl1pPr>
          </a:lstStyle>
          <a:p>
            <a:pPr>
              <a:defRPr/>
            </a:pPr>
            <a:fld id="{F92A1133-8756-4BDD-BAA3-276C57A02402}" type="slidenum">
              <a:rPr lang="en-US" altLang="en-US"/>
              <a:pPr>
                <a:defRPr/>
              </a:pPr>
              <a:t>‹#›</a:t>
            </a:fld>
            <a:endParaRPr lang="en-US" altLang="en-US"/>
          </a:p>
        </p:txBody>
      </p:sp>
    </p:spTree>
    <p:extLst>
      <p:ext uri="{BB962C8B-B14F-4D97-AF65-F5344CB8AC3E}">
        <p14:creationId xmlns:p14="http://schemas.microsoft.com/office/powerpoint/2010/main" val="3014741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C6250B-E838-4A21-8C5A-0EDC35E3F81D}" type="slidenum">
              <a:rPr lang="en-US" altLang="en-US"/>
              <a:pPr>
                <a:spcBef>
                  <a:spcPct val="0"/>
                </a:spcBef>
              </a:pPr>
              <a:t>2</a:t>
            </a:fld>
            <a:endParaRPr lang="en-US" altLang="en-US"/>
          </a:p>
        </p:txBody>
      </p:sp>
      <p:sp>
        <p:nvSpPr>
          <p:cNvPr id="8195" name="Text Box 1"/>
          <p:cNvSpPr txBox="1">
            <a:spLocks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9pPr>
          </a:lstStyle>
          <a:p>
            <a:pPr algn="r" eaLnBrk="1" hangingPunct="1">
              <a:spcBef>
                <a:spcPct val="0"/>
              </a:spcBef>
            </a:pPr>
            <a:fld id="{A481D4EE-8F6B-4F74-9084-0F2663E10702}" type="slidenum">
              <a:rPr lang="en-US" altLang="en-US" b="0">
                <a:solidFill>
                  <a:srgbClr val="000000"/>
                </a:solidFill>
                <a:latin typeface="Arial" panose="020B0604020202020204" pitchFamily="34" charset="0"/>
                <a:cs typeface="DejaVu Sans" panose="020B0603030804020204" pitchFamily="34" charset="0"/>
              </a:rPr>
              <a:pPr algn="r" eaLnBrk="1" hangingPunct="1">
                <a:spcBef>
                  <a:spcPct val="0"/>
                </a:spcBef>
              </a:pPr>
              <a:t>2</a:t>
            </a:fld>
            <a:endParaRPr lang="en-US" altLang="en-US" b="0">
              <a:solidFill>
                <a:srgbClr val="000000"/>
              </a:solidFill>
              <a:latin typeface="Arial" panose="020B0604020202020204" pitchFamily="34" charset="0"/>
              <a:cs typeface="DejaVu Sans" panose="020B0603030804020204" pitchFamily="34" charset="0"/>
            </a:endParaRPr>
          </a:p>
        </p:txBody>
      </p:sp>
      <p:sp>
        <p:nvSpPr>
          <p:cNvPr id="8196" name="Rectangle 2"/>
          <p:cNvSpPr>
            <a:spLocks noGrp="1" noRot="1" noChangeAspect="1" noChangeArrowheads="1" noTextEdit="1"/>
          </p:cNvSpPr>
          <p:nvPr>
            <p:ph type="sldImg"/>
          </p:nvPr>
        </p:nvSpPr>
        <p:spPr>
          <a:solidFill>
            <a:srgbClr val="FFFFFF"/>
          </a:solidFill>
          <a:ln/>
        </p:spPr>
      </p:sp>
      <p:sp>
        <p:nvSpPr>
          <p:cNvPr id="81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extLst>
      <p:ext uri="{BB962C8B-B14F-4D97-AF65-F5344CB8AC3E}">
        <p14:creationId xmlns:p14="http://schemas.microsoft.com/office/powerpoint/2010/main" val="188148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999CA7-08F5-4DC0-BE18-64CA53ED4D36}" type="slidenum">
              <a:rPr lang="en-US" altLang="en-US"/>
              <a:pPr>
                <a:spcBef>
                  <a:spcPct val="0"/>
                </a:spcBef>
              </a:pPr>
              <a:t>5</a:t>
            </a:fld>
            <a:endParaRPr lang="en-US" altLang="en-US"/>
          </a:p>
        </p:txBody>
      </p:sp>
      <p:sp>
        <p:nvSpPr>
          <p:cNvPr id="10243" name="Text Box 1"/>
          <p:cNvSpPr txBox="1">
            <a:spLocks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9pPr>
          </a:lstStyle>
          <a:p>
            <a:pPr algn="r" eaLnBrk="1" hangingPunct="1">
              <a:spcBef>
                <a:spcPct val="0"/>
              </a:spcBef>
            </a:pPr>
            <a:fld id="{E157EC54-4CBB-4A72-9EAA-28C4026E9BBD}" type="slidenum">
              <a:rPr lang="en-US" altLang="en-US" b="0">
                <a:solidFill>
                  <a:srgbClr val="000000"/>
                </a:solidFill>
                <a:latin typeface="Arial" panose="020B0604020202020204" pitchFamily="34" charset="0"/>
                <a:cs typeface="DejaVu Sans" panose="020B0603030804020204" pitchFamily="34" charset="0"/>
              </a:rPr>
              <a:pPr algn="r" eaLnBrk="1" hangingPunct="1">
                <a:spcBef>
                  <a:spcPct val="0"/>
                </a:spcBef>
              </a:pPr>
              <a:t>5</a:t>
            </a:fld>
            <a:endParaRPr lang="en-US" altLang="en-US" b="0">
              <a:solidFill>
                <a:srgbClr val="000000"/>
              </a:solidFill>
              <a:latin typeface="Arial" panose="020B0604020202020204" pitchFamily="34" charset="0"/>
              <a:cs typeface="DejaVu Sans" panose="020B0603030804020204" pitchFamily="34" charset="0"/>
            </a:endParaRPr>
          </a:p>
        </p:txBody>
      </p:sp>
      <p:sp>
        <p:nvSpPr>
          <p:cNvPr id="10244" name="Rectangle 2"/>
          <p:cNvSpPr>
            <a:spLocks noGrp="1" noRot="1" noChangeAspect="1" noChangeArrowheads="1" noTextEdit="1"/>
          </p:cNvSpPr>
          <p:nvPr>
            <p:ph type="sldImg"/>
          </p:nvPr>
        </p:nvSpPr>
        <p:spPr>
          <a:solidFill>
            <a:srgbClr val="FFFFFF"/>
          </a:solidFill>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extLst>
      <p:ext uri="{BB962C8B-B14F-4D97-AF65-F5344CB8AC3E}">
        <p14:creationId xmlns:p14="http://schemas.microsoft.com/office/powerpoint/2010/main" val="3427075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D9F1AE-A3B6-4C15-85CD-6D78265F8C60}" type="slidenum">
              <a:rPr lang="en-US" altLang="en-US"/>
              <a:pPr>
                <a:spcBef>
                  <a:spcPct val="0"/>
                </a:spcBef>
              </a:pPr>
              <a:t>6</a:t>
            </a:fld>
            <a:endParaRPr lang="en-US" altLang="en-US"/>
          </a:p>
        </p:txBody>
      </p:sp>
      <p:sp>
        <p:nvSpPr>
          <p:cNvPr id="12291" name="Text Box 1"/>
          <p:cNvSpPr txBox="1">
            <a:spLocks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9pPr>
          </a:lstStyle>
          <a:p>
            <a:pPr algn="r" eaLnBrk="1" hangingPunct="1">
              <a:spcBef>
                <a:spcPct val="0"/>
              </a:spcBef>
            </a:pPr>
            <a:fld id="{52774F55-65F2-4C72-8D60-1DC639CAF847}" type="slidenum">
              <a:rPr lang="en-US" altLang="en-US" b="0">
                <a:solidFill>
                  <a:srgbClr val="000000"/>
                </a:solidFill>
                <a:latin typeface="Arial" panose="020B0604020202020204" pitchFamily="34" charset="0"/>
                <a:cs typeface="DejaVu Sans" panose="020B0603030804020204" pitchFamily="34" charset="0"/>
              </a:rPr>
              <a:pPr algn="r" eaLnBrk="1" hangingPunct="1">
                <a:spcBef>
                  <a:spcPct val="0"/>
                </a:spcBef>
              </a:pPr>
              <a:t>6</a:t>
            </a:fld>
            <a:endParaRPr lang="en-US" altLang="en-US" b="0">
              <a:solidFill>
                <a:srgbClr val="000000"/>
              </a:solidFill>
              <a:latin typeface="Arial" panose="020B0604020202020204" pitchFamily="34" charset="0"/>
              <a:cs typeface="DejaVu Sans" panose="020B0603030804020204" pitchFamily="34" charset="0"/>
            </a:endParaRPr>
          </a:p>
        </p:txBody>
      </p:sp>
      <p:sp>
        <p:nvSpPr>
          <p:cNvPr id="12292" name="Rectangle 2"/>
          <p:cNvSpPr>
            <a:spLocks noGrp="1" noRot="1" noChangeAspect="1" noChangeArrowheads="1" noTextEdit="1"/>
          </p:cNvSpPr>
          <p:nvPr>
            <p:ph type="sldImg"/>
          </p:nvPr>
        </p:nvSpPr>
        <p:spPr>
          <a:solidFill>
            <a:srgbClr val="FFFFFF"/>
          </a:solidFill>
          <a:ln/>
        </p:spPr>
      </p:sp>
      <p:sp>
        <p:nvSpPr>
          <p:cNvPr id="122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extLst>
      <p:ext uri="{BB962C8B-B14F-4D97-AF65-F5344CB8AC3E}">
        <p14:creationId xmlns:p14="http://schemas.microsoft.com/office/powerpoint/2010/main" val="290790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F92A1133-8756-4BDD-BAA3-276C57A02402}" type="slidenum">
              <a:rPr lang="en-US" altLang="en-US" smtClean="0"/>
              <a:pPr>
                <a:defRPr/>
              </a:pPr>
              <a:t>22</a:t>
            </a:fld>
            <a:endParaRPr lang="en-US" altLang="en-US"/>
          </a:p>
        </p:txBody>
      </p:sp>
    </p:spTree>
    <p:extLst>
      <p:ext uri="{BB962C8B-B14F-4D97-AF65-F5344CB8AC3E}">
        <p14:creationId xmlns:p14="http://schemas.microsoft.com/office/powerpoint/2010/main" val="200614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13954F-3DF3-4681-B3A6-98357E318903}" type="slidenum">
              <a:rPr lang="en-US" altLang="en-US"/>
              <a:pPr>
                <a:spcBef>
                  <a:spcPct val="0"/>
                </a:spcBef>
              </a:pPr>
              <a:t>64</a:t>
            </a:fld>
            <a:endParaRPr lang="en-US" altLang="en-US"/>
          </a:p>
        </p:txBody>
      </p:sp>
      <p:sp>
        <p:nvSpPr>
          <p:cNvPr id="41987" name="Text Box 1"/>
          <p:cNvSpPr txBox="1">
            <a:spLocks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9pPr>
          </a:lstStyle>
          <a:p>
            <a:pPr algn="r" eaLnBrk="1" hangingPunct="1">
              <a:spcBef>
                <a:spcPct val="0"/>
              </a:spcBef>
            </a:pPr>
            <a:fld id="{25456964-81CD-4DDD-B045-A03F30E58E1D}" type="slidenum">
              <a:rPr lang="en-US" altLang="en-US" b="0">
                <a:solidFill>
                  <a:srgbClr val="000000"/>
                </a:solidFill>
                <a:latin typeface="Arial" panose="020B0604020202020204" pitchFamily="34" charset="0"/>
                <a:cs typeface="DejaVu Sans" panose="020B0603030804020204" pitchFamily="34" charset="0"/>
              </a:rPr>
              <a:pPr algn="r" eaLnBrk="1" hangingPunct="1">
                <a:spcBef>
                  <a:spcPct val="0"/>
                </a:spcBef>
              </a:pPr>
              <a:t>64</a:t>
            </a:fld>
            <a:endParaRPr lang="en-US" altLang="en-US" b="0">
              <a:solidFill>
                <a:srgbClr val="000000"/>
              </a:solidFill>
              <a:latin typeface="Arial" panose="020B0604020202020204" pitchFamily="34" charset="0"/>
              <a:cs typeface="DejaVu Sans" panose="020B0603030804020204" pitchFamily="34" charset="0"/>
            </a:endParaRPr>
          </a:p>
        </p:txBody>
      </p:sp>
      <p:sp>
        <p:nvSpPr>
          <p:cNvPr id="41988" name="Rectangle 2"/>
          <p:cNvSpPr>
            <a:spLocks noGrp="1" noRot="1" noChangeAspect="1" noChangeArrowheads="1" noTextEdit="1"/>
          </p:cNvSpPr>
          <p:nvPr>
            <p:ph type="sldImg"/>
          </p:nvPr>
        </p:nvSpPr>
        <p:spPr>
          <a:solidFill>
            <a:srgbClr val="FFFFFF"/>
          </a:solidFill>
          <a:ln/>
        </p:spPr>
      </p:sp>
      <p:sp>
        <p:nvSpPr>
          <p:cNvPr id="419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extLst>
      <p:ext uri="{BB962C8B-B14F-4D97-AF65-F5344CB8AC3E}">
        <p14:creationId xmlns:p14="http://schemas.microsoft.com/office/powerpoint/2010/main" val="3403287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32153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118946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401768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445767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F191A6-3A2F-4E8A-B8B3-104CA880ACA6}" type="slidenum">
              <a:rPr lang="en-US" altLang="en-US"/>
              <a:pPr>
                <a:defRPr/>
              </a:pPr>
              <a:t>‹#›</a:t>
            </a:fld>
            <a:endParaRPr lang="en-US" altLang="en-US"/>
          </a:p>
        </p:txBody>
      </p:sp>
    </p:spTree>
    <p:extLst>
      <p:ext uri="{BB962C8B-B14F-4D97-AF65-F5344CB8AC3E}">
        <p14:creationId xmlns:p14="http://schemas.microsoft.com/office/powerpoint/2010/main" val="2283355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ED1E4DD-39DD-4832-A960-2EA9CCC4361F}" type="slidenum">
              <a:rPr lang="en-US" altLang="en-US"/>
              <a:pPr>
                <a:defRPr/>
              </a:pPr>
              <a:t>‹#›</a:t>
            </a:fld>
            <a:endParaRPr lang="en-US" altLang="en-US"/>
          </a:p>
        </p:txBody>
      </p:sp>
    </p:spTree>
    <p:extLst>
      <p:ext uri="{BB962C8B-B14F-4D97-AF65-F5344CB8AC3E}">
        <p14:creationId xmlns:p14="http://schemas.microsoft.com/office/powerpoint/2010/main" val="3822564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37EB72F-36E8-4089-9646-D8F7C71EB52B}" type="slidenum">
              <a:rPr lang="en-US" altLang="en-US"/>
              <a:pPr>
                <a:defRPr/>
              </a:pPr>
              <a:t>‹#›</a:t>
            </a:fld>
            <a:endParaRPr lang="en-US" altLang="en-US"/>
          </a:p>
        </p:txBody>
      </p:sp>
    </p:spTree>
    <p:extLst>
      <p:ext uri="{BB962C8B-B14F-4D97-AF65-F5344CB8AC3E}">
        <p14:creationId xmlns:p14="http://schemas.microsoft.com/office/powerpoint/2010/main" val="2926233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8ABFB2-2F2A-4E74-AECB-95CB8126FF3C}" type="slidenum">
              <a:rPr lang="en-US" altLang="en-US"/>
              <a:pPr>
                <a:defRPr/>
              </a:pPr>
              <a:t>‹#›</a:t>
            </a:fld>
            <a:endParaRPr lang="en-US" altLang="en-US"/>
          </a:p>
        </p:txBody>
      </p:sp>
    </p:spTree>
    <p:extLst>
      <p:ext uri="{BB962C8B-B14F-4D97-AF65-F5344CB8AC3E}">
        <p14:creationId xmlns:p14="http://schemas.microsoft.com/office/powerpoint/2010/main" val="947666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CEF4D1A-F1E0-4015-A633-EE3661E584F0}" type="slidenum">
              <a:rPr lang="en-US" altLang="en-US"/>
              <a:pPr>
                <a:defRPr/>
              </a:pPr>
              <a:t>‹#›</a:t>
            </a:fld>
            <a:endParaRPr lang="en-US" altLang="en-US"/>
          </a:p>
        </p:txBody>
      </p:sp>
    </p:spTree>
    <p:extLst>
      <p:ext uri="{BB962C8B-B14F-4D97-AF65-F5344CB8AC3E}">
        <p14:creationId xmlns:p14="http://schemas.microsoft.com/office/powerpoint/2010/main" val="1176052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F9B6C2F-D16C-4965-9BE9-499B8BE5327E}" type="slidenum">
              <a:rPr lang="en-US" altLang="en-US"/>
              <a:pPr>
                <a:defRPr/>
              </a:pPr>
              <a:t>‹#›</a:t>
            </a:fld>
            <a:endParaRPr lang="en-US" altLang="en-US"/>
          </a:p>
        </p:txBody>
      </p:sp>
    </p:spTree>
    <p:extLst>
      <p:ext uri="{BB962C8B-B14F-4D97-AF65-F5344CB8AC3E}">
        <p14:creationId xmlns:p14="http://schemas.microsoft.com/office/powerpoint/2010/main" val="681233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0CE5F75-529D-4AA1-8F87-F0D46D84B02D}" type="slidenum">
              <a:rPr lang="en-US" altLang="en-US"/>
              <a:pPr>
                <a:defRPr/>
              </a:pPr>
              <a:t>‹#›</a:t>
            </a:fld>
            <a:endParaRPr lang="en-US" altLang="en-US"/>
          </a:p>
        </p:txBody>
      </p:sp>
    </p:spTree>
    <p:extLst>
      <p:ext uri="{BB962C8B-B14F-4D97-AF65-F5344CB8AC3E}">
        <p14:creationId xmlns:p14="http://schemas.microsoft.com/office/powerpoint/2010/main" val="1912815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2057538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E44EEE-7DDC-482C-B275-F1848CB41F22}" type="slidenum">
              <a:rPr lang="en-US" altLang="en-US"/>
              <a:pPr>
                <a:defRPr/>
              </a:pPr>
              <a:t>‹#›</a:t>
            </a:fld>
            <a:endParaRPr lang="en-US" altLang="en-US"/>
          </a:p>
        </p:txBody>
      </p:sp>
    </p:spTree>
    <p:extLst>
      <p:ext uri="{BB962C8B-B14F-4D97-AF65-F5344CB8AC3E}">
        <p14:creationId xmlns:p14="http://schemas.microsoft.com/office/powerpoint/2010/main" val="3623029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44F8818-AF3D-4961-8C4C-E82708494E9B}" type="slidenum">
              <a:rPr lang="en-US" altLang="en-US"/>
              <a:pPr>
                <a:defRPr/>
              </a:pPr>
              <a:t>‹#›</a:t>
            </a:fld>
            <a:endParaRPr lang="en-US" altLang="en-US"/>
          </a:p>
        </p:txBody>
      </p:sp>
    </p:spTree>
    <p:extLst>
      <p:ext uri="{BB962C8B-B14F-4D97-AF65-F5344CB8AC3E}">
        <p14:creationId xmlns:p14="http://schemas.microsoft.com/office/powerpoint/2010/main" val="3231207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D36267-6258-48FA-9911-3582D1D54E3A}" type="slidenum">
              <a:rPr lang="en-US" altLang="en-US"/>
              <a:pPr>
                <a:defRPr/>
              </a:pPr>
              <a:t>‹#›</a:t>
            </a:fld>
            <a:endParaRPr lang="en-US" altLang="en-US"/>
          </a:p>
        </p:txBody>
      </p:sp>
    </p:spTree>
    <p:extLst>
      <p:ext uri="{BB962C8B-B14F-4D97-AF65-F5344CB8AC3E}">
        <p14:creationId xmlns:p14="http://schemas.microsoft.com/office/powerpoint/2010/main" val="823376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3228B33-9A92-4FAD-84EE-DC85215556A0}" type="slidenum">
              <a:rPr lang="en-US" altLang="en-US"/>
              <a:pPr>
                <a:defRPr/>
              </a:pPr>
              <a:t>‹#›</a:t>
            </a:fld>
            <a:endParaRPr lang="en-US" altLang="en-US"/>
          </a:p>
        </p:txBody>
      </p:sp>
    </p:spTree>
    <p:extLst>
      <p:ext uri="{BB962C8B-B14F-4D97-AF65-F5344CB8AC3E}">
        <p14:creationId xmlns:p14="http://schemas.microsoft.com/office/powerpoint/2010/main" val="90284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91571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78101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8"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60586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4"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23340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3"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98327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70004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Department of IT</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230089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OFFLINE HANDWRITTEN CHARACTER RECOGINITION SYSTEM</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b="0">
                <a:solidFill>
                  <a:srgbClr val="0000FF"/>
                </a:solidFill>
                <a:latin typeface="+mn-lt"/>
                <a:cs typeface="+mn-cs"/>
              </a:defRPr>
            </a:lvl1pPr>
          </a:lstStyle>
          <a:p>
            <a:pPr>
              <a:defRPr/>
            </a:pPr>
            <a:r>
              <a:rPr lang="en-US" dirty="0"/>
              <a:t>Department of IT</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b="0">
                <a:latin typeface="+mn-lt"/>
                <a:cs typeface="+mn-cs"/>
              </a:defRPr>
            </a:lvl1pPr>
          </a:lstStyle>
          <a:p>
            <a:pPr>
              <a:defRPr/>
            </a:pPr>
            <a:r>
              <a:rPr lang="en-US"/>
              <a:t>1</a:t>
            </a:r>
          </a:p>
        </p:txBody>
      </p:sp>
      <p:sp>
        <p:nvSpPr>
          <p:cNvPr id="2" name="Line 7"/>
          <p:cNvSpPr>
            <a:spLocks noChangeShapeType="1"/>
          </p:cNvSpPr>
          <p:nvPr userDrawn="1"/>
        </p:nvSpPr>
        <p:spPr bwMode="auto">
          <a:xfrm>
            <a:off x="685800" y="990600"/>
            <a:ext cx="8458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IN"/>
          </a:p>
        </p:txBody>
      </p:sp>
      <p:sp>
        <p:nvSpPr>
          <p:cNvPr id="1031" name="Text Box 9"/>
          <p:cNvSpPr txBox="1">
            <a:spLocks noChangeArrowheads="1"/>
          </p:cNvSpPr>
          <p:nvPr userDrawn="1"/>
        </p:nvSpPr>
        <p:spPr bwMode="auto">
          <a:xfrm>
            <a:off x="914400" y="62484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defRPr sz="1200" b="1">
                <a:solidFill>
                  <a:schemeClr val="tx1"/>
                </a:solidFill>
                <a:latin typeface="Verdana" panose="020B0604030504040204" pitchFamily="34" charset="0"/>
                <a:cs typeface="Arial" panose="020B0604020202020204" pitchFamily="34" charset="0"/>
              </a:defRPr>
            </a:lvl1pPr>
            <a:lvl2pPr marL="742950" indent="-285750">
              <a:defRPr sz="1200" b="1">
                <a:solidFill>
                  <a:schemeClr val="tx1"/>
                </a:solidFill>
                <a:latin typeface="Verdana" panose="020B0604030504040204" pitchFamily="34" charset="0"/>
                <a:cs typeface="Arial" panose="020B0604020202020204" pitchFamily="34" charset="0"/>
              </a:defRPr>
            </a:lvl2pPr>
            <a:lvl3pPr marL="1143000" indent="-228600">
              <a:defRPr sz="1200" b="1">
                <a:solidFill>
                  <a:schemeClr val="tx1"/>
                </a:solidFill>
                <a:latin typeface="Verdana" panose="020B0604030504040204" pitchFamily="34" charset="0"/>
                <a:cs typeface="Arial" panose="020B0604020202020204" pitchFamily="34" charset="0"/>
              </a:defRPr>
            </a:lvl3pPr>
            <a:lvl4pPr marL="1600200" indent="-228600">
              <a:defRPr sz="1200" b="1">
                <a:solidFill>
                  <a:schemeClr val="tx1"/>
                </a:solidFill>
                <a:latin typeface="Verdana" panose="020B0604030504040204" pitchFamily="34" charset="0"/>
                <a:cs typeface="Arial" panose="020B0604020202020204" pitchFamily="34" charset="0"/>
              </a:defRPr>
            </a:lvl4pPr>
            <a:lvl5pPr marL="2057400" indent="-228600">
              <a:defRPr sz="1200"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Tx/>
              <a:buChar char="•"/>
              <a:defRPr/>
            </a:pPr>
            <a:endParaRPr lang="en-US" altLang="en-US"/>
          </a:p>
        </p:txBody>
      </p:sp>
      <p:sp>
        <p:nvSpPr>
          <p:cNvPr id="1032" name="Text Box 10"/>
          <p:cNvSpPr txBox="1">
            <a:spLocks noChangeArrowheads="1"/>
          </p:cNvSpPr>
          <p:nvPr userDrawn="1"/>
        </p:nvSpPr>
        <p:spPr bwMode="auto">
          <a:xfrm>
            <a:off x="457200" y="6324600"/>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defRPr sz="1200" b="1">
                <a:solidFill>
                  <a:schemeClr val="tx1"/>
                </a:solidFill>
                <a:latin typeface="Verdana" panose="020B0604030504040204" pitchFamily="34" charset="0"/>
                <a:cs typeface="Arial" panose="020B0604020202020204" pitchFamily="34" charset="0"/>
              </a:defRPr>
            </a:lvl1pPr>
            <a:lvl2pPr marL="742950" indent="-285750">
              <a:defRPr sz="1200" b="1">
                <a:solidFill>
                  <a:schemeClr val="tx1"/>
                </a:solidFill>
                <a:latin typeface="Verdana" panose="020B0604030504040204" pitchFamily="34" charset="0"/>
                <a:cs typeface="Arial" panose="020B0604020202020204" pitchFamily="34" charset="0"/>
              </a:defRPr>
            </a:lvl2pPr>
            <a:lvl3pPr marL="1143000" indent="-228600">
              <a:defRPr sz="1200" b="1">
                <a:solidFill>
                  <a:schemeClr val="tx1"/>
                </a:solidFill>
                <a:latin typeface="Verdana" panose="020B0604030504040204" pitchFamily="34" charset="0"/>
                <a:cs typeface="Arial" panose="020B0604020202020204" pitchFamily="34" charset="0"/>
              </a:defRPr>
            </a:lvl3pPr>
            <a:lvl4pPr marL="1600200" indent="-228600">
              <a:defRPr sz="1200" b="1">
                <a:solidFill>
                  <a:schemeClr val="tx1"/>
                </a:solidFill>
                <a:latin typeface="Verdana" panose="020B0604030504040204" pitchFamily="34" charset="0"/>
                <a:cs typeface="Arial" panose="020B0604020202020204" pitchFamily="34" charset="0"/>
              </a:defRPr>
            </a:lvl4pPr>
            <a:lvl5pPr marL="2057400" indent="-228600">
              <a:defRPr sz="1200"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9pPr>
          </a:lstStyle>
          <a:p>
            <a:pPr eaLnBrk="1" hangingPunct="1">
              <a:spcBef>
                <a:spcPct val="50000"/>
              </a:spcBef>
              <a:defRPr/>
            </a:pPr>
            <a:fld id="{6F6BAF9B-27F6-4633-A156-F6FE699E17BC}" type="datetime3">
              <a:rPr lang="en-US" altLang="en-US" smtClean="0">
                <a:solidFill>
                  <a:srgbClr val="0000FF"/>
                </a:solidFill>
              </a:rPr>
              <a:pPr eaLnBrk="1" hangingPunct="1">
                <a:spcBef>
                  <a:spcPct val="50000"/>
                </a:spcBef>
                <a:defRPr/>
              </a:pPr>
              <a:t>22 April 2024</a:t>
            </a:fld>
            <a:endParaRPr lang="en-US" altLang="en-US">
              <a:solidFill>
                <a:srgbClr val="0000FF"/>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zoom/>
  </p:transition>
  <p:hf sldNum="0" hdr="0" dt="0"/>
  <p:txStyles>
    <p:title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22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b="0">
                <a:latin typeface="Times New Roman" pitchFamily="18" charset="0"/>
                <a:cs typeface="+mn-cs"/>
              </a:defRPr>
            </a:lvl1pPr>
          </a:lstStyle>
          <a:p>
            <a:pPr>
              <a:defRPr/>
            </a:pPr>
            <a:endParaRPr lang="en-US"/>
          </a:p>
        </p:txBody>
      </p:sp>
      <p:sp>
        <p:nvSpPr>
          <p:cNvPr id="522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b="0">
                <a:latin typeface="Times New Roman" pitchFamily="18" charset="0"/>
                <a:cs typeface="+mn-cs"/>
              </a:defRPr>
            </a:lvl1pPr>
          </a:lstStyle>
          <a:p>
            <a:pPr>
              <a:defRPr/>
            </a:pPr>
            <a:endParaRPr lang="en-US"/>
          </a:p>
        </p:txBody>
      </p:sp>
      <p:sp>
        <p:nvSpPr>
          <p:cNvPr id="522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smtClean="0">
                <a:latin typeface="Times New Roman" panose="02020603050405020304" pitchFamily="18" charset="0"/>
              </a:defRPr>
            </a:lvl1pPr>
          </a:lstStyle>
          <a:p>
            <a:pPr>
              <a:defRPr/>
            </a:pPr>
            <a:fld id="{114F262A-7545-4ABC-AEF5-7392FBCDFA6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PPG_Data.csv" TargetMode="External"/><Relationship Id="rId2" Type="http://schemas.openxmlformats.org/officeDocument/2006/relationships/hyperlink" Target="ecg_data_t.csv" TargetMode="External"/><Relationship Id="rId1" Type="http://schemas.openxmlformats.org/officeDocument/2006/relationships/slideLayout" Target="../slideLayouts/slideLayout2.xml"/><Relationship Id="rId5" Type="http://schemas.openxmlformats.org/officeDocument/2006/relationships/hyperlink" Target="EEG_Data.csv" TargetMode="External"/><Relationship Id="rId4" Type="http://schemas.openxmlformats.org/officeDocument/2006/relationships/hyperlink" Target="file:///C:\Users\ANANTHAN\Downloads\bidmc_01_Signals.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
          <p:cNvSpPr txBox="1">
            <a:spLocks noChangeArrowheads="1"/>
          </p:cNvSpPr>
          <p:nvPr/>
        </p:nvSpPr>
        <p:spPr bwMode="auto">
          <a:xfrm>
            <a:off x="1043608" y="116632"/>
            <a:ext cx="7772400" cy="2103438"/>
          </a:xfrm>
          <a:prstGeom prst="rect">
            <a:avLst/>
          </a:prstGeom>
          <a:noFill/>
          <a:ln w="9525">
            <a:noFill/>
            <a:round/>
            <a:headEnd/>
            <a:tailEnd/>
          </a:ln>
        </p:spPr>
        <p:txBody>
          <a:bodyPr lIns="90000" tIns="46800" rIns="90000" bIns="46800" anchor="ctr"/>
          <a:lstStyle/>
          <a:p>
            <a:pPr algn="ct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a:solidFill>
                  <a:schemeClr val="accent1">
                    <a:lumMod val="50000"/>
                  </a:schemeClr>
                </a:solidFill>
                <a:latin typeface="Times New Roman" pitchFamily="18" charset="0"/>
                <a:cs typeface="Times New Roman" pitchFamily="18" charset="0"/>
              </a:rPr>
              <a:t>DEEP LEARNING – BASED BIOLOGICAL SIGNAL STEGANOGRAPHY WITH MISSING DATA RECOVERY APPROACH</a:t>
            </a:r>
          </a:p>
        </p:txBody>
      </p:sp>
      <p:sp>
        <p:nvSpPr>
          <p:cNvPr id="10" name="Text Box 2"/>
          <p:cNvSpPr txBox="1">
            <a:spLocks noChangeArrowheads="1"/>
          </p:cNvSpPr>
          <p:nvPr/>
        </p:nvSpPr>
        <p:spPr bwMode="auto">
          <a:xfrm>
            <a:off x="685800" y="2146853"/>
            <a:ext cx="7772400" cy="4114800"/>
          </a:xfrm>
          <a:prstGeom prst="rect">
            <a:avLst/>
          </a:prstGeom>
          <a:noFill/>
          <a:ln w="9525">
            <a:noFill/>
            <a:round/>
            <a:headEnd/>
            <a:tailEnd/>
          </a:ln>
        </p:spPr>
        <p:txBody>
          <a:bodyPr lIns="90000" tIns="46800" rIns="90000" bIns="46800"/>
          <a:lstStyle/>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endParaRPr lang="en-US" sz="2800" b="0" dirty="0">
              <a:solidFill>
                <a:srgbClr val="000000"/>
              </a:solidFill>
              <a:latin typeface="Arial" charset="0"/>
              <a:cs typeface="+mn-cs"/>
            </a:endParaRPr>
          </a:p>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800" b="0" dirty="0">
                <a:solidFill>
                  <a:srgbClr val="00664D"/>
                </a:solidFill>
                <a:latin typeface="Arial" charset="0"/>
                <a:cs typeface="+mn-cs"/>
              </a:rPr>
              <a:t>	</a:t>
            </a:r>
            <a:r>
              <a:rPr lang="en-US" sz="2400">
                <a:solidFill>
                  <a:schemeClr val="accent1">
                    <a:lumMod val="50000"/>
                  </a:schemeClr>
                </a:solidFill>
                <a:latin typeface="Times New Roman" pitchFamily="18" charset="0"/>
                <a:cs typeface="Times New Roman" pitchFamily="18" charset="0"/>
              </a:rPr>
              <a:t>MEMBERS</a:t>
            </a:r>
            <a:r>
              <a:rPr lang="en-US" sz="2400">
                <a:solidFill>
                  <a:srgbClr val="00664D"/>
                </a:solidFill>
                <a:latin typeface="Times New Roman" pitchFamily="18" charset="0"/>
                <a:cs typeface="Times New Roman" pitchFamily="18" charset="0"/>
              </a:rPr>
              <a:t>:</a:t>
            </a:r>
            <a:endParaRPr lang="en-US" sz="2000" b="0" dirty="0">
              <a:solidFill>
                <a:srgbClr val="000000"/>
              </a:solidFill>
              <a:latin typeface="Times New Roman" pitchFamily="18" charset="0"/>
              <a:cs typeface="Times New Roman" pitchFamily="18" charset="0"/>
            </a:endParaRPr>
          </a:p>
          <a:p>
            <a:pPr marL="342900" indent="-338138" eaLnBrk="1" hangingPunct="1">
              <a:lnSpc>
                <a:spcPct val="150000"/>
              </a:lnSpc>
              <a:spcBef>
                <a:spcPts val="5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0" dirty="0">
                <a:solidFill>
                  <a:srgbClr val="000000"/>
                </a:solidFill>
                <a:latin typeface="Times New Roman" pitchFamily="18" charset="0"/>
                <a:cs typeface="Times New Roman" pitchFamily="18" charset="0"/>
              </a:rPr>
              <a:t>				    </a:t>
            </a:r>
            <a:r>
              <a:rPr lang="en-US" sz="2400" dirty="0">
                <a:solidFill>
                  <a:srgbClr val="000000"/>
                </a:solidFill>
                <a:latin typeface="Times New Roman" pitchFamily="18" charset="0"/>
                <a:cs typeface="Times New Roman" pitchFamily="18" charset="0"/>
              </a:rPr>
              <a:t>EKANATHAN S A (202006018)</a:t>
            </a:r>
          </a:p>
          <a:p>
            <a:pPr marL="342900" indent="-338138" eaLnBrk="1" hangingPunct="1">
              <a:lnSpc>
                <a:spcPct val="150000"/>
              </a:lnSpc>
              <a:spcBef>
                <a:spcPts val="5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400" dirty="0">
                <a:solidFill>
                  <a:srgbClr val="000000"/>
                </a:solidFill>
                <a:latin typeface="Times New Roman" pitchFamily="18" charset="0"/>
                <a:cs typeface="Times New Roman" pitchFamily="18" charset="0"/>
              </a:rPr>
              <a:t>                          SAIVIJAY S (202006038)</a:t>
            </a:r>
          </a:p>
          <a:p>
            <a:pPr marL="342900" indent="-338138" eaLnBrk="1" hangingPunct="1">
              <a:lnSpc>
                <a:spcPct val="150000"/>
              </a:lnSpc>
              <a:spcBef>
                <a:spcPts val="5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400" dirty="0">
                <a:solidFill>
                  <a:srgbClr val="000000"/>
                </a:solidFill>
                <a:latin typeface="Times New Roman" pitchFamily="18" charset="0"/>
                <a:cs typeface="Times New Roman" pitchFamily="18" charset="0"/>
              </a:rPr>
              <a:t>                          RAJASEKAR M (202006253)</a:t>
            </a:r>
          </a:p>
          <a:p>
            <a:pPr marL="342900" indent="-338138" eaLnBrk="1" hangingPunct="1">
              <a:lnSpc>
                <a:spcPct val="90000"/>
              </a:lnSpc>
              <a:spcBef>
                <a:spcPts val="5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endParaRPr lang="en-US" sz="2000" b="0" dirty="0">
              <a:solidFill>
                <a:srgbClr val="000000"/>
              </a:solidFill>
              <a:latin typeface="Times New Roman" pitchFamily="18" charset="0"/>
              <a:cs typeface="Times New Roman" pitchFamily="18" charset="0"/>
            </a:endParaRPr>
          </a:p>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800" b="0" dirty="0">
                <a:solidFill>
                  <a:srgbClr val="000000"/>
                </a:solidFill>
                <a:latin typeface="Times New Roman" pitchFamily="18" charset="0"/>
                <a:cs typeface="Times New Roman" pitchFamily="18" charset="0"/>
              </a:rPr>
              <a:t>	</a:t>
            </a:r>
            <a:r>
              <a:rPr lang="en-US" sz="2400" dirty="0">
                <a:solidFill>
                  <a:srgbClr val="00664D"/>
                </a:solidFill>
                <a:latin typeface="Times New Roman" pitchFamily="18" charset="0"/>
                <a:cs typeface="Times New Roman" pitchFamily="18" charset="0"/>
              </a:rPr>
              <a:t>GUIDE:</a:t>
            </a:r>
            <a:r>
              <a:rPr lang="en-US" sz="2400" b="0" dirty="0">
                <a:solidFill>
                  <a:srgbClr val="000000"/>
                </a:solidFill>
                <a:latin typeface="Times New Roman" pitchFamily="18" charset="0"/>
                <a:cs typeface="Times New Roman" pitchFamily="18" charset="0"/>
              </a:rPr>
              <a:t>	   </a:t>
            </a:r>
            <a:r>
              <a:rPr lang="en-US" sz="2400" dirty="0">
                <a:solidFill>
                  <a:srgbClr val="000000"/>
                </a:solidFill>
                <a:latin typeface="Times New Roman" pitchFamily="18" charset="0"/>
                <a:cs typeface="Times New Roman" pitchFamily="18" charset="0"/>
              </a:rPr>
              <a:t>Dr.G.YOGARAJAN, ME, PhD</a:t>
            </a:r>
            <a:br>
              <a:rPr lang="en-US" sz="2400" dirty="0">
                <a:solidFill>
                  <a:srgbClr val="000000"/>
                </a:solidFill>
                <a:latin typeface="Times New Roman" pitchFamily="18" charset="0"/>
                <a:cs typeface="Times New Roman" pitchFamily="18" charset="0"/>
              </a:rPr>
            </a:br>
            <a:r>
              <a:rPr lang="en-US" sz="2800" b="0" dirty="0">
                <a:solidFill>
                  <a:srgbClr val="000000"/>
                </a:solidFill>
                <a:latin typeface="Times New Roman" pitchFamily="18" charset="0"/>
                <a:cs typeface="Times New Roman" pitchFamily="18" charset="0"/>
              </a:rPr>
              <a:t>	 </a:t>
            </a:r>
            <a:br>
              <a:rPr lang="en-US" sz="2400" dirty="0">
                <a:solidFill>
                  <a:srgbClr val="000000"/>
                </a:solidFill>
                <a:latin typeface="Times New Roman" pitchFamily="18" charset="0"/>
                <a:cs typeface="Times New Roman" pitchFamily="18" charset="0"/>
              </a:rPr>
            </a:br>
            <a:br>
              <a:rPr lang="en-US" sz="2800" b="0" dirty="0">
                <a:solidFill>
                  <a:srgbClr val="000000"/>
                </a:solidFill>
                <a:latin typeface="Arial" charset="0"/>
                <a:cs typeface="Times New Roman" pitchFamily="18" charset="0"/>
              </a:rPr>
            </a:br>
            <a:endParaRPr lang="en-US" sz="2800" b="0" dirty="0">
              <a:solidFill>
                <a:srgbClr val="000000"/>
              </a:solidFill>
              <a:latin typeface="Arial" charset="0"/>
              <a:cs typeface="Times New Roman" pitchFamily="18" charset="0"/>
            </a:endParaRPr>
          </a:p>
        </p:txBody>
      </p:sp>
      <p:sp>
        <p:nvSpPr>
          <p:cNvPr id="11" name="Footer Placeholder 3"/>
          <p:cNvSpPr>
            <a:spLocks noGrp="1"/>
          </p:cNvSpPr>
          <p:nvPr>
            <p:ph type="ftr" sz="quarter" idx="10"/>
          </p:nvPr>
        </p:nvSpPr>
        <p:spPr>
          <a:xfrm>
            <a:off x="3124200" y="6248400"/>
            <a:ext cx="2890838" cy="458788"/>
          </a:xfrm>
        </p:spPr>
        <p:txBody>
          <a:bodyPr/>
          <a:lstStyle/>
          <a:p>
            <a:pPr>
              <a:defRPr/>
            </a:pPr>
            <a:r>
              <a:rPr lang="en-US"/>
              <a:t>Department of IT</a:t>
            </a:r>
          </a:p>
        </p:txBody>
      </p:sp>
    </p:spTree>
    <p:extLst>
      <p:ext uri="{BB962C8B-B14F-4D97-AF65-F5344CB8AC3E}">
        <p14:creationId xmlns:p14="http://schemas.microsoft.com/office/powerpoint/2010/main" val="3527938036"/>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itle 1"/>
          <p:cNvSpPr txBox="1">
            <a:spLocks/>
          </p:cNvSpPr>
          <p:nvPr/>
        </p:nvSpPr>
        <p:spPr bwMode="auto">
          <a:xfrm>
            <a:off x="685800" y="228600"/>
            <a:ext cx="7772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2500" lnSpcReduction="200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defRPr/>
            </a:pPr>
            <a:r>
              <a:rPr lang="en-US" sz="3400" dirty="0">
                <a:solidFill>
                  <a:srgbClr val="006600"/>
                </a:solidFill>
                <a:latin typeface="Times New Roman" panose="02020603050405020304" pitchFamily="18" charset="0"/>
                <a:ea typeface="+mn-ea"/>
                <a:cs typeface="Times New Roman" panose="02020603050405020304" pitchFamily="18" charset="0"/>
              </a:rPr>
              <a:t>LITERATURE SURVEY</a:t>
            </a:r>
            <a:br>
              <a:rPr lang="en-US" sz="3200" kern="0" dirty="0">
                <a:cs typeface="Times New Roman" pitchFamily="18" charset="0"/>
              </a:rPr>
            </a:br>
            <a:br>
              <a:rPr lang="en-US" sz="2800" kern="0" dirty="0">
                <a:cs typeface="Times New Roman" pitchFamily="18" charset="0"/>
              </a:rPr>
            </a:br>
            <a:r>
              <a:rPr lang="en-US" sz="2800" kern="0" dirty="0">
                <a:cs typeface="Times New Roman" pitchFamily="18" charset="0"/>
              </a:rPr>
              <a:t>SVD-BASED ROBUST IMAGE STEGANOGRAPHIC SCHEME USING RIWT AND DCT FOR SECURE TRANSMISSION OF MEDICAL IMAGES</a:t>
            </a:r>
          </a:p>
        </p:txBody>
      </p:sp>
      <p:sp>
        <p:nvSpPr>
          <p:cNvPr id="7" name="Subtitle 2"/>
          <p:cNvSpPr txBox="1">
            <a:spLocks/>
          </p:cNvSpPr>
          <p:nvPr/>
        </p:nvSpPr>
        <p:spPr bwMode="auto">
          <a:xfrm>
            <a:off x="832825" y="2000672"/>
            <a:ext cx="8229600" cy="44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defRPr/>
            </a:pPr>
            <a:r>
              <a:rPr lang="en-US" sz="2200" b="1" kern="0" dirty="0">
                <a:cs typeface="Times New Roman" pitchFamily="18" charset="0"/>
              </a:rPr>
              <a:t>ADVANTAGES</a:t>
            </a:r>
          </a:p>
          <a:p>
            <a:pPr lvl="1" algn="just" eaLnBrk="1" hangingPunct="1">
              <a:buFont typeface="Wingdings" pitchFamily="2" charset="2"/>
              <a:buChar char="Ø"/>
              <a:defRPr/>
            </a:pPr>
            <a:r>
              <a:rPr lang="en-US" sz="1900" b="0" dirty="0"/>
              <a:t>Better level of imperceptibility was achieved using SVD and DCT, with embedding carried out on singular values.</a:t>
            </a:r>
          </a:p>
          <a:p>
            <a:pPr lvl="1" algn="just" eaLnBrk="1" hangingPunct="1">
              <a:buFont typeface="Wingdings" pitchFamily="2" charset="2"/>
              <a:buChar char="Ø"/>
              <a:defRPr/>
            </a:pPr>
            <a:r>
              <a:rPr lang="en-US" sz="1900" b="0" dirty="0"/>
              <a:t>Extra security was provided using the logistic chaotic map for encryption of secret medical images, which also enhanced the robustness of the technique</a:t>
            </a:r>
          </a:p>
          <a:p>
            <a:pPr lvl="1" algn="just" eaLnBrk="1" hangingPunct="1">
              <a:buFont typeface="Wingdings" pitchFamily="2" charset="2"/>
              <a:buChar char="Ø"/>
              <a:defRPr/>
            </a:pPr>
            <a:endParaRPr lang="en-US" sz="2000" b="0" kern="0" dirty="0">
              <a:cs typeface="Times New Roman" pitchFamily="18" charset="0"/>
            </a:endParaRPr>
          </a:p>
          <a:p>
            <a:pPr algn="just" eaLnBrk="1" hangingPunct="1">
              <a:defRPr/>
            </a:pPr>
            <a:r>
              <a:rPr lang="en-US" sz="2200" b="1" kern="0" dirty="0">
                <a:cs typeface="Times New Roman" pitchFamily="18" charset="0"/>
              </a:rPr>
              <a:t>LIMITATIONS</a:t>
            </a:r>
          </a:p>
          <a:p>
            <a:pPr lvl="1" algn="just" eaLnBrk="1" hangingPunct="1">
              <a:buFont typeface="Wingdings" pitchFamily="2" charset="2"/>
              <a:buChar char="Ø"/>
              <a:defRPr/>
            </a:pPr>
            <a:r>
              <a:rPr lang="en-US" sz="1900" b="0" kern="0" dirty="0">
                <a:cs typeface="Times New Roman" pitchFamily="18" charset="0"/>
              </a:rPr>
              <a:t>DCT</a:t>
            </a:r>
            <a:r>
              <a:rPr lang="en-US" sz="1800" b="0" dirty="0"/>
              <a:t> </a:t>
            </a:r>
            <a:r>
              <a:rPr lang="en-US" sz="1900" b="0" dirty="0"/>
              <a:t>it does not localize the frequency components in space.</a:t>
            </a:r>
          </a:p>
          <a:p>
            <a:pPr lvl="1" algn="just" eaLnBrk="1" hangingPunct="1">
              <a:buFont typeface="Wingdings" pitchFamily="2" charset="2"/>
              <a:buChar char="Ø"/>
              <a:defRPr/>
            </a:pPr>
            <a:endParaRPr lang="en-US" sz="1900" b="0" kern="0" dirty="0"/>
          </a:p>
          <a:p>
            <a:pPr marL="457200" lvl="1" indent="0" algn="just" eaLnBrk="1" hangingPunct="1">
              <a:buNone/>
              <a:defRPr/>
            </a:pPr>
            <a:endParaRPr lang="en-US" sz="2000" b="0" kern="0" dirty="0"/>
          </a:p>
          <a:p>
            <a:pPr eaLnBrk="1" hangingPunct="1">
              <a:defRPr/>
            </a:pPr>
            <a:endParaRPr lang="en-US" sz="2000" b="0" kern="0" dirty="0"/>
          </a:p>
        </p:txBody>
      </p:sp>
      <p:sp>
        <p:nvSpPr>
          <p:cNvPr id="8" name="TextBox 7"/>
          <p:cNvSpPr txBox="1"/>
          <p:nvPr/>
        </p:nvSpPr>
        <p:spPr>
          <a:xfrm>
            <a:off x="830322" y="5602069"/>
            <a:ext cx="8091061" cy="646331"/>
          </a:xfrm>
          <a:prstGeom prst="rect">
            <a:avLst/>
          </a:prstGeom>
          <a:noFill/>
        </p:spPr>
        <p:txBody>
          <a:bodyPr wrap="square" rtlCol="0">
            <a:spAutoFit/>
          </a:bodyPr>
          <a:lstStyle/>
          <a:p>
            <a:pPr lvl="1" algn="ctr" eaLnBrk="1" hangingPunct="1">
              <a:defRPr/>
            </a:pPr>
            <a:r>
              <a:rPr lang="en-IN" dirty="0"/>
              <a:t>S. </a:t>
            </a:r>
            <a:r>
              <a:rPr lang="en-IN" dirty="0" err="1"/>
              <a:t>Arunkumar</a:t>
            </a:r>
            <a:r>
              <a:rPr lang="en-IN" dirty="0"/>
              <a:t>, V. </a:t>
            </a:r>
            <a:r>
              <a:rPr lang="en-IN" dirty="0" err="1"/>
              <a:t>Subramaniyaswamy</a:t>
            </a:r>
            <a:r>
              <a:rPr lang="en-IN" dirty="0"/>
              <a:t>, V. </a:t>
            </a:r>
            <a:r>
              <a:rPr lang="en-IN" dirty="0" err="1"/>
              <a:t>Vijayakumar</a:t>
            </a:r>
            <a:r>
              <a:rPr lang="en-IN" dirty="0"/>
              <a:t>, N. </a:t>
            </a:r>
            <a:r>
              <a:rPr lang="en-IN" dirty="0" err="1"/>
              <a:t>Chilamkurti</a:t>
            </a:r>
            <a:r>
              <a:rPr lang="en-IN" dirty="0"/>
              <a:t>, and R. </a:t>
            </a:r>
            <a:r>
              <a:rPr lang="en-IN" dirty="0" err="1"/>
              <a:t>Logesh</a:t>
            </a:r>
            <a:r>
              <a:rPr lang="en-IN" dirty="0"/>
              <a:t>, “SVD-based robust image </a:t>
            </a:r>
            <a:r>
              <a:rPr lang="en-IN" dirty="0" err="1"/>
              <a:t>steganographic</a:t>
            </a:r>
            <a:r>
              <a:rPr lang="en-IN" dirty="0"/>
              <a:t> scheme using RIWT and DCT for secure transmission of medical images,” Measurement, vol. 139, pp. 426–437, Jun. 2019</a:t>
            </a:r>
            <a:endParaRPr lang="en-US" dirty="0"/>
          </a:p>
        </p:txBody>
      </p:sp>
    </p:spTree>
    <p:extLst>
      <p:ext uri="{BB962C8B-B14F-4D97-AF65-F5344CB8AC3E}">
        <p14:creationId xmlns:p14="http://schemas.microsoft.com/office/powerpoint/2010/main" val="229575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295400"/>
          </a:xfrm>
        </p:spPr>
        <p:txBody>
          <a:bodyPr>
            <a:normAutofit fontScale="90000"/>
          </a:bodyPr>
          <a:lstStyle/>
          <a:p>
            <a:pPr eaLnBrk="1" hangingPunct="1">
              <a:defRPr/>
            </a:pPr>
            <a:r>
              <a:rPr lang="en-US" sz="3100" kern="1200" dirty="0">
                <a:solidFill>
                  <a:srgbClr val="006600"/>
                </a:solidFill>
                <a:latin typeface="Times New Roman" panose="02020603050405020304" pitchFamily="18" charset="0"/>
                <a:ea typeface="+mn-ea"/>
                <a:cs typeface="Times New Roman" panose="02020603050405020304" pitchFamily="18" charset="0"/>
              </a:rPr>
              <a:t>LITERATURE SURVEY</a:t>
            </a:r>
            <a:br>
              <a:rPr lang="en-US" sz="2900" dirty="0">
                <a:cs typeface="Times New Roman" pitchFamily="18" charset="0"/>
              </a:rPr>
            </a:br>
            <a:br>
              <a:rPr lang="en-US" sz="2800" dirty="0">
                <a:cs typeface="Times New Roman" pitchFamily="18" charset="0"/>
              </a:rPr>
            </a:br>
            <a:r>
              <a:rPr lang="en-US" sz="2500" dirty="0">
                <a:cs typeface="Times New Roman" pitchFamily="18" charset="0"/>
              </a:rPr>
              <a:t>SECURING DATA IN INTERNET OF THINGS (IOT) USING CRYPTOGRAPHY AND STEGANOGRAPHY TECHNIQUES</a:t>
            </a:r>
          </a:p>
        </p:txBody>
      </p:sp>
      <p:sp>
        <p:nvSpPr>
          <p:cNvPr id="3" name="Subtitle 2"/>
          <p:cNvSpPr>
            <a:spLocks noGrp="1"/>
          </p:cNvSpPr>
          <p:nvPr>
            <p:ph type="subTitle" idx="1"/>
          </p:nvPr>
        </p:nvSpPr>
        <p:spPr>
          <a:xfrm>
            <a:off x="762000" y="1944303"/>
            <a:ext cx="8382000" cy="3396208"/>
          </a:xfrm>
        </p:spPr>
        <p:txBody>
          <a:bodyPr>
            <a:normAutofit/>
          </a:bodyPr>
          <a:lstStyle/>
          <a:p>
            <a:pPr marL="342900" indent="-342900" algn="just" eaLnBrk="1" hangingPunct="1">
              <a:buFont typeface="Arial" panose="020B0604020202020204" pitchFamily="34" charset="0"/>
              <a:buChar char="•"/>
              <a:defRPr/>
            </a:pPr>
            <a:r>
              <a:rPr lang="en-US" sz="2400" dirty="0">
                <a:cs typeface="Times New Roman" pitchFamily="18" charset="0"/>
              </a:rPr>
              <a:t>The approach in this </a:t>
            </a:r>
            <a:r>
              <a:rPr lang="en-US" sz="2400" dirty="0" err="1">
                <a:cs typeface="Times New Roman" pitchFamily="18" charset="0"/>
              </a:rPr>
              <a:t>IoT</a:t>
            </a:r>
            <a:r>
              <a:rPr lang="en-US" sz="2400" dirty="0">
                <a:cs typeface="Times New Roman" pitchFamily="18" charset="0"/>
              </a:rPr>
              <a:t> security-focused paper involves employing Elliptic Galois Cryptography to encrypt confidential medical data from diverse sources. </a:t>
            </a:r>
          </a:p>
          <a:p>
            <a:pPr marL="342900" indent="-342900" algn="just" eaLnBrk="1" hangingPunct="1">
              <a:buFont typeface="Arial" panose="020B0604020202020204" pitchFamily="34" charset="0"/>
              <a:buChar char="•"/>
              <a:defRPr/>
            </a:pPr>
            <a:r>
              <a:rPr lang="en-US" sz="2400" dirty="0">
                <a:cs typeface="Times New Roman" pitchFamily="18" charset="0"/>
              </a:rPr>
              <a:t>Subsequently, a Matrix XOR encoding steganography technique is utilized to embed the encrypted data into a visually simple image. </a:t>
            </a:r>
          </a:p>
          <a:p>
            <a:pPr marL="342900" indent="-342900" algn="just" eaLnBrk="1" hangingPunct="1">
              <a:buFont typeface="Arial" panose="020B0604020202020204" pitchFamily="34" charset="0"/>
              <a:buChar char="•"/>
              <a:defRPr/>
            </a:pPr>
            <a:r>
              <a:rPr lang="en-US" sz="2400" dirty="0">
                <a:cs typeface="Times New Roman" pitchFamily="18" charset="0"/>
              </a:rPr>
              <a:t>To optimize the selection of cover blocks within the image, an Adaptive Firefly optimization algorithm is applied. </a:t>
            </a:r>
            <a:endParaRPr lang="en-US" sz="1900" dirty="0"/>
          </a:p>
          <a:p>
            <a:pPr algn="l" eaLnBrk="1" hangingPunct="1">
              <a:defRPr/>
            </a:pPr>
            <a:endParaRPr lang="en-US" sz="2000" dirty="0"/>
          </a:p>
          <a:p>
            <a:pPr eaLnBrk="1" hangingPunct="1">
              <a:defRPr/>
            </a:pPr>
            <a:endParaRPr lang="en-US" sz="2000" dirty="0"/>
          </a:p>
          <a:p>
            <a:pPr eaLnBrk="1" hangingPunct="1">
              <a:defRPr/>
            </a:pPr>
            <a:endParaRPr lang="en-US" dirty="0"/>
          </a:p>
        </p:txBody>
      </p:sp>
      <p:sp>
        <p:nvSpPr>
          <p:cNvPr id="5" name="TextBox 4"/>
          <p:cNvSpPr txBox="1"/>
          <p:nvPr/>
        </p:nvSpPr>
        <p:spPr>
          <a:xfrm>
            <a:off x="945096" y="5602069"/>
            <a:ext cx="8015808" cy="646331"/>
          </a:xfrm>
          <a:prstGeom prst="rect">
            <a:avLst/>
          </a:prstGeom>
          <a:noFill/>
        </p:spPr>
        <p:txBody>
          <a:bodyPr wrap="square" rtlCol="0">
            <a:spAutoFit/>
          </a:bodyPr>
          <a:lstStyle/>
          <a:p>
            <a:pPr lvl="1" algn="ctr" eaLnBrk="1" hangingPunct="1">
              <a:defRPr/>
            </a:pPr>
            <a:r>
              <a:rPr lang="en-IN" dirty="0"/>
              <a:t>M. Khari, A. K. Garg, A. H. </a:t>
            </a:r>
            <a:r>
              <a:rPr lang="en-IN" dirty="0" err="1"/>
              <a:t>Gandomi</a:t>
            </a:r>
            <a:r>
              <a:rPr lang="en-IN" dirty="0"/>
              <a:t>, R. Gupta, R. </a:t>
            </a:r>
            <a:r>
              <a:rPr lang="en-IN" dirty="0" err="1"/>
              <a:t>Patan</a:t>
            </a:r>
            <a:r>
              <a:rPr lang="en-IN" dirty="0"/>
              <a:t>, and B. </a:t>
            </a:r>
            <a:r>
              <a:rPr lang="en-IN" dirty="0" err="1"/>
              <a:t>Balusamy</a:t>
            </a:r>
            <a:r>
              <a:rPr lang="en-IN" dirty="0"/>
              <a:t>, “Securing data in Internet of Things (</a:t>
            </a:r>
            <a:r>
              <a:rPr lang="en-IN" dirty="0" err="1"/>
              <a:t>IoT</a:t>
            </a:r>
            <a:r>
              <a:rPr lang="en-IN" dirty="0"/>
              <a:t>) using cryptography and steganography techniques,” IEEE Trans. Syst., Man, </a:t>
            </a:r>
            <a:r>
              <a:rPr lang="en-IN" dirty="0" err="1"/>
              <a:t>Cybern</a:t>
            </a:r>
            <a:r>
              <a:rPr lang="en-IN" dirty="0"/>
              <a:t>., Syst., vol. 50, no. 1, pp. 73–80, Jan. 2020</a:t>
            </a:r>
            <a:endParaRPr lang="en-US" dirty="0"/>
          </a:p>
        </p:txBody>
      </p:sp>
      <p:sp>
        <p:nvSpPr>
          <p:cNvPr id="6"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spTree>
    <p:extLst>
      <p:ext uri="{BB962C8B-B14F-4D97-AF65-F5344CB8AC3E}">
        <p14:creationId xmlns:p14="http://schemas.microsoft.com/office/powerpoint/2010/main" val="2384186613"/>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295400"/>
          </a:xfrm>
        </p:spPr>
        <p:txBody>
          <a:bodyPr>
            <a:normAutofit fontScale="90000"/>
          </a:bodyPr>
          <a:lstStyle/>
          <a:p>
            <a:pPr eaLnBrk="1" hangingPunct="1">
              <a:defRPr/>
            </a:pPr>
            <a:r>
              <a:rPr lang="en-US" sz="3100" kern="1200" dirty="0">
                <a:solidFill>
                  <a:srgbClr val="006600"/>
                </a:solidFill>
                <a:latin typeface="Times New Roman" panose="02020603050405020304" pitchFamily="18" charset="0"/>
                <a:ea typeface="+mn-ea"/>
                <a:cs typeface="Times New Roman" panose="02020603050405020304" pitchFamily="18" charset="0"/>
              </a:rPr>
              <a:t>LITERATURE SURVEY</a:t>
            </a:r>
            <a:br>
              <a:rPr lang="en-US" sz="2900" dirty="0">
                <a:cs typeface="Times New Roman" pitchFamily="18" charset="0"/>
              </a:rPr>
            </a:br>
            <a:br>
              <a:rPr lang="en-US" sz="2800" dirty="0">
                <a:cs typeface="Times New Roman" pitchFamily="18" charset="0"/>
              </a:rPr>
            </a:br>
            <a:r>
              <a:rPr lang="en-US" sz="2500" dirty="0">
                <a:cs typeface="Times New Roman" pitchFamily="18" charset="0"/>
              </a:rPr>
              <a:t>SECURING DATA IN INTERNET OF THINGS (IOT) USING CRYPTOGRAPHY AND STEGANOGRAPHY TECHNIQUES</a:t>
            </a:r>
          </a:p>
        </p:txBody>
      </p:sp>
      <p:sp>
        <p:nvSpPr>
          <p:cNvPr id="3" name="Subtitle 2"/>
          <p:cNvSpPr>
            <a:spLocks noGrp="1"/>
          </p:cNvSpPr>
          <p:nvPr>
            <p:ph type="subTitle" idx="1"/>
          </p:nvPr>
        </p:nvSpPr>
        <p:spPr>
          <a:xfrm>
            <a:off x="762000" y="1905000"/>
            <a:ext cx="8382000" cy="4648200"/>
          </a:xfrm>
        </p:spPr>
        <p:txBody>
          <a:bodyPr>
            <a:normAutofit/>
          </a:bodyPr>
          <a:lstStyle/>
          <a:p>
            <a:pPr algn="just" eaLnBrk="1" hangingPunct="1">
              <a:defRPr/>
            </a:pPr>
            <a:r>
              <a:rPr lang="en-US" sz="2400" b="1" dirty="0">
                <a:cs typeface="Times New Roman" pitchFamily="18" charset="0"/>
              </a:rPr>
              <a:t>ADVANTAGES</a:t>
            </a:r>
          </a:p>
          <a:p>
            <a:pPr marL="800100" lvl="1" indent="-342900" algn="just" eaLnBrk="1" hangingPunct="1">
              <a:buFont typeface="Wingdings" panose="05000000000000000000" pitchFamily="2" charset="2"/>
              <a:buChar char="Ø"/>
              <a:defRPr/>
            </a:pPr>
            <a:r>
              <a:rPr lang="en-US" sz="1900" dirty="0"/>
              <a:t>Image steganography has a high capacity to carry secret information as it can hide a large amount of data within an image.</a:t>
            </a:r>
          </a:p>
          <a:p>
            <a:pPr marL="800100" lvl="1" indent="-342900" algn="just" eaLnBrk="1" hangingPunct="1">
              <a:buFont typeface="Wingdings" panose="05000000000000000000" pitchFamily="2" charset="2"/>
              <a:buChar char="Ø"/>
              <a:defRPr/>
            </a:pPr>
            <a:r>
              <a:rPr lang="en-US" sz="1900" dirty="0"/>
              <a:t>Image steganography provides a covert means of communication, as the existence of the secret message is hidden within the image.</a:t>
            </a:r>
            <a:endParaRPr lang="en-US" sz="1900" dirty="0">
              <a:cs typeface="Times New Roman" pitchFamily="18" charset="0"/>
            </a:endParaRPr>
          </a:p>
          <a:p>
            <a:pPr algn="just" eaLnBrk="1" hangingPunct="1">
              <a:defRPr/>
            </a:pPr>
            <a:r>
              <a:rPr lang="en-US" sz="2400" b="1" dirty="0">
                <a:cs typeface="Times New Roman" pitchFamily="18" charset="0"/>
              </a:rPr>
              <a:t>LIMITATIONS</a:t>
            </a:r>
          </a:p>
          <a:p>
            <a:pPr marL="800100" lvl="1" indent="-342900" algn="just" eaLnBrk="1" hangingPunct="1">
              <a:buFont typeface="Wingdings" panose="05000000000000000000" pitchFamily="2" charset="2"/>
              <a:buChar char="Ø"/>
              <a:defRPr/>
            </a:pPr>
            <a:r>
              <a:rPr lang="en-US" sz="1900"/>
              <a:t>Adaptive </a:t>
            </a:r>
            <a:r>
              <a:rPr lang="en-US" sz="1900" dirty="0"/>
              <a:t>Firefly optimization algorithm may introduce complexity to the system. </a:t>
            </a:r>
          </a:p>
          <a:p>
            <a:pPr eaLnBrk="1" hangingPunct="1">
              <a:defRPr/>
            </a:pPr>
            <a:endParaRPr lang="en-US" dirty="0"/>
          </a:p>
        </p:txBody>
      </p:sp>
      <p:sp>
        <p:nvSpPr>
          <p:cNvPr id="6"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sp>
        <p:nvSpPr>
          <p:cNvPr id="7" name="TextBox 6"/>
          <p:cNvSpPr txBox="1"/>
          <p:nvPr/>
        </p:nvSpPr>
        <p:spPr>
          <a:xfrm>
            <a:off x="945096" y="5602069"/>
            <a:ext cx="8015808" cy="646331"/>
          </a:xfrm>
          <a:prstGeom prst="rect">
            <a:avLst/>
          </a:prstGeom>
          <a:noFill/>
        </p:spPr>
        <p:txBody>
          <a:bodyPr wrap="square" rtlCol="0">
            <a:spAutoFit/>
          </a:bodyPr>
          <a:lstStyle/>
          <a:p>
            <a:pPr lvl="1" algn="ctr" eaLnBrk="1" hangingPunct="1">
              <a:defRPr/>
            </a:pPr>
            <a:r>
              <a:rPr lang="en-IN" dirty="0"/>
              <a:t>M. Khari, A. K. Garg, A. H. </a:t>
            </a:r>
            <a:r>
              <a:rPr lang="en-IN" dirty="0" err="1"/>
              <a:t>Gandomi</a:t>
            </a:r>
            <a:r>
              <a:rPr lang="en-IN" dirty="0"/>
              <a:t>, R. Gupta, R. </a:t>
            </a:r>
            <a:r>
              <a:rPr lang="en-IN" dirty="0" err="1"/>
              <a:t>Patan</a:t>
            </a:r>
            <a:r>
              <a:rPr lang="en-IN" dirty="0"/>
              <a:t>, and B. </a:t>
            </a:r>
            <a:r>
              <a:rPr lang="en-IN" dirty="0" err="1"/>
              <a:t>Balusamy</a:t>
            </a:r>
            <a:r>
              <a:rPr lang="en-IN" dirty="0"/>
              <a:t>, “Securing data in Internet of Things (</a:t>
            </a:r>
            <a:r>
              <a:rPr lang="en-IN" dirty="0" err="1"/>
              <a:t>IoT</a:t>
            </a:r>
            <a:r>
              <a:rPr lang="en-IN" dirty="0"/>
              <a:t>) using cryptography and steganography techniques,” IEEE Trans. Syst., Man, </a:t>
            </a:r>
            <a:r>
              <a:rPr lang="en-IN" dirty="0" err="1"/>
              <a:t>Cybern</a:t>
            </a:r>
            <a:r>
              <a:rPr lang="en-IN" dirty="0"/>
              <a:t>., Syst., vol. 50, no. 1, pp. 73–80, Jan. 2020</a:t>
            </a:r>
            <a:endParaRPr lang="en-US" dirty="0"/>
          </a:p>
        </p:txBody>
      </p:sp>
    </p:spTree>
    <p:extLst>
      <p:ext uri="{BB962C8B-B14F-4D97-AF65-F5344CB8AC3E}">
        <p14:creationId xmlns:p14="http://schemas.microsoft.com/office/powerpoint/2010/main" val="2981063650"/>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6" name="Title 1"/>
          <p:cNvSpPr txBox="1">
            <a:spLocks/>
          </p:cNvSpPr>
          <p:nvPr/>
        </p:nvSpPr>
        <p:spPr bwMode="auto">
          <a:xfrm>
            <a:off x="730319" y="32657"/>
            <a:ext cx="8077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a:defRPr/>
            </a:pPr>
            <a:r>
              <a:rPr lang="en-US" sz="2500" dirty="0">
                <a:solidFill>
                  <a:srgbClr val="006600"/>
                </a:solidFill>
                <a:latin typeface="Times New Roman" panose="02020603050405020304" pitchFamily="18" charset="0"/>
                <a:ea typeface="+mn-ea"/>
                <a:cs typeface="Times New Roman" panose="02020603050405020304" pitchFamily="18" charset="0"/>
              </a:rPr>
              <a:t>BLOCK DIAGRAM</a:t>
            </a:r>
          </a:p>
        </p:txBody>
      </p:sp>
      <p:sp>
        <p:nvSpPr>
          <p:cNvPr id="8" name="Rectangle 7">
            <a:extLst>
              <a:ext uri="{FF2B5EF4-FFF2-40B4-BE49-F238E27FC236}">
                <a16:creationId xmlns:a16="http://schemas.microsoft.com/office/drawing/2014/main" id="{3541ED0F-49E7-E8CB-EFE8-9A8EE7609139}"/>
              </a:ext>
            </a:extLst>
          </p:cNvPr>
          <p:cNvSpPr/>
          <p:nvPr/>
        </p:nvSpPr>
        <p:spPr>
          <a:xfrm>
            <a:off x="1219200" y="1447800"/>
            <a:ext cx="7699056" cy="45130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7F91CB16-955F-26F8-9A00-99FD253E5DAC}"/>
              </a:ext>
            </a:extLst>
          </p:cNvPr>
          <p:cNvSpPr txBox="1"/>
          <p:nvPr/>
        </p:nvSpPr>
        <p:spPr>
          <a:xfrm flipH="1">
            <a:off x="2946314" y="2102069"/>
            <a:ext cx="1070950" cy="954107"/>
          </a:xfrm>
          <a:prstGeom prst="rect">
            <a:avLst/>
          </a:prstGeom>
          <a:noFill/>
        </p:spPr>
        <p:txBody>
          <a:bodyPr wrap="square" rtlCol="0">
            <a:spAutoFit/>
          </a:bodyPr>
          <a:lstStyle/>
          <a:p>
            <a:r>
              <a:rPr lang="en-US" sz="1400" dirty="0">
                <a:solidFill>
                  <a:srgbClr val="0070C0"/>
                </a:solidFill>
                <a:latin typeface="Times New Roman" panose="02020603050405020304" pitchFamily="18" charset="0"/>
                <a:cs typeface="Times New Roman" panose="02020603050405020304" pitchFamily="18" charset="0"/>
              </a:rPr>
              <a:t>Biological</a:t>
            </a:r>
          </a:p>
          <a:p>
            <a:r>
              <a:rPr lang="en-US" sz="1400" dirty="0">
                <a:solidFill>
                  <a:srgbClr val="0070C0"/>
                </a:solidFill>
                <a:latin typeface="Times New Roman" panose="02020603050405020304" pitchFamily="18" charset="0"/>
                <a:cs typeface="Times New Roman" panose="02020603050405020304" pitchFamily="18" charset="0"/>
              </a:rPr>
              <a:t>Signal like </a:t>
            </a:r>
          </a:p>
          <a:p>
            <a:r>
              <a:rPr lang="en-US" sz="1400" dirty="0">
                <a:solidFill>
                  <a:srgbClr val="0070C0"/>
                </a:solidFill>
                <a:latin typeface="Times New Roman" panose="02020603050405020304" pitchFamily="18" charset="0"/>
                <a:cs typeface="Times New Roman" panose="02020603050405020304" pitchFamily="18" charset="0"/>
              </a:rPr>
              <a:t>ECG, PPG, </a:t>
            </a:r>
          </a:p>
          <a:p>
            <a:r>
              <a:rPr lang="en-US" sz="1400" dirty="0">
                <a:solidFill>
                  <a:srgbClr val="0070C0"/>
                </a:solidFill>
                <a:latin typeface="Times New Roman" panose="02020603050405020304" pitchFamily="18" charset="0"/>
                <a:cs typeface="Times New Roman" panose="02020603050405020304" pitchFamily="18" charset="0"/>
              </a:rPr>
              <a:t>EEG, etc.</a:t>
            </a:r>
            <a:endParaRPr lang="en-IN" sz="1400" dirty="0">
              <a:solidFill>
                <a:srgbClr val="0070C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D1DC6AD1-95CF-3BE4-1111-03CC6B07D335}"/>
              </a:ext>
            </a:extLst>
          </p:cNvPr>
          <p:cNvSpPr/>
          <p:nvPr/>
        </p:nvSpPr>
        <p:spPr>
          <a:xfrm>
            <a:off x="1724763" y="1783376"/>
            <a:ext cx="2537676" cy="3020272"/>
          </a:xfrm>
          <a:prstGeom prst="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B27E200-82B1-4957-D9C2-DA5CABE9216B}"/>
              </a:ext>
            </a:extLst>
          </p:cNvPr>
          <p:cNvSpPr txBox="1"/>
          <p:nvPr/>
        </p:nvSpPr>
        <p:spPr>
          <a:xfrm>
            <a:off x="2943562" y="3749071"/>
            <a:ext cx="1123613" cy="738664"/>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Patient’s</a:t>
            </a:r>
          </a:p>
          <a:p>
            <a:r>
              <a:rPr lang="en-US" sz="1400" dirty="0">
                <a:solidFill>
                  <a:srgbClr val="FF0000"/>
                </a:solidFill>
                <a:latin typeface="Times New Roman" panose="02020603050405020304" pitchFamily="18" charset="0"/>
                <a:cs typeface="Times New Roman" panose="02020603050405020304" pitchFamily="18" charset="0"/>
              </a:rPr>
              <a:t>Personal</a:t>
            </a:r>
          </a:p>
          <a:p>
            <a:r>
              <a:rPr lang="en-US" sz="1400" dirty="0">
                <a:solidFill>
                  <a:srgbClr val="FF0000"/>
                </a:solidFill>
                <a:latin typeface="Times New Roman" panose="02020603050405020304" pitchFamily="18" charset="0"/>
                <a:cs typeface="Times New Roman" panose="02020603050405020304" pitchFamily="18" charset="0"/>
              </a:rPr>
              <a:t>information</a:t>
            </a:r>
            <a:endParaRPr lang="en-IN" sz="1400" dirty="0">
              <a:solidFill>
                <a:srgbClr val="FF000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04354478-2EE5-C9D8-0DBC-BEC831E84CFC}"/>
              </a:ext>
            </a:extLst>
          </p:cNvPr>
          <p:cNvCxnSpPr>
            <a:cxnSpLocks/>
          </p:cNvCxnSpPr>
          <p:nvPr/>
        </p:nvCxnSpPr>
        <p:spPr>
          <a:xfrm>
            <a:off x="3912748" y="2365004"/>
            <a:ext cx="305502" cy="32701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Cloud 12">
            <a:extLst>
              <a:ext uri="{FF2B5EF4-FFF2-40B4-BE49-F238E27FC236}">
                <a16:creationId xmlns:a16="http://schemas.microsoft.com/office/drawing/2014/main" id="{03A9245D-AF06-AE4B-6B11-ABDCAA632896}"/>
              </a:ext>
            </a:extLst>
          </p:cNvPr>
          <p:cNvSpPr/>
          <p:nvPr/>
        </p:nvSpPr>
        <p:spPr>
          <a:xfrm>
            <a:off x="4813938" y="2102069"/>
            <a:ext cx="1294064" cy="1042080"/>
          </a:xfrm>
          <a:prstGeom prst="cloud">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Times New Roman" panose="02020603050405020304" pitchFamily="18" charset="0"/>
                <a:cs typeface="Times New Roman" panose="02020603050405020304" pitchFamily="18" charset="0"/>
              </a:rPr>
              <a:t>Cloud</a:t>
            </a:r>
          </a:p>
          <a:p>
            <a:pPr algn="ctr"/>
            <a:r>
              <a:rPr lang="en-US" dirty="0">
                <a:solidFill>
                  <a:srgbClr val="FF0000"/>
                </a:solidFill>
                <a:latin typeface="Times New Roman" panose="02020603050405020304" pitchFamily="18" charset="0"/>
                <a:cs typeface="Times New Roman" panose="02020603050405020304" pitchFamily="18" charset="0"/>
              </a:rPr>
              <a:t>server</a:t>
            </a:r>
            <a:endParaRPr lang="en-IN" dirty="0">
              <a:solidFill>
                <a:srgbClr val="FF0000"/>
              </a:solidFill>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D0ABFB62-379E-5C31-F4D8-8C2E6A6879FE}"/>
              </a:ext>
            </a:extLst>
          </p:cNvPr>
          <p:cNvCxnSpPr>
            <a:cxnSpLocks/>
          </p:cNvCxnSpPr>
          <p:nvPr/>
        </p:nvCxnSpPr>
        <p:spPr>
          <a:xfrm flipV="1">
            <a:off x="5460970" y="3143033"/>
            <a:ext cx="1" cy="37220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EE2CCA77-600D-3E0B-5B90-8A1F84CFDBDA}"/>
              </a:ext>
            </a:extLst>
          </p:cNvPr>
          <p:cNvSpPr/>
          <p:nvPr/>
        </p:nvSpPr>
        <p:spPr>
          <a:xfrm>
            <a:off x="6400082" y="1783376"/>
            <a:ext cx="2200993" cy="3020272"/>
          </a:xfrm>
          <a:prstGeom prst="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518F6FD-0930-D27A-38BA-677617C3AC16}"/>
              </a:ext>
            </a:extLst>
          </p:cNvPr>
          <p:cNvSpPr/>
          <p:nvPr/>
        </p:nvSpPr>
        <p:spPr>
          <a:xfrm>
            <a:off x="6520385" y="2024819"/>
            <a:ext cx="1994965" cy="11193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D3A169E-69E0-7DFA-ED2C-9EA54E9979B6}"/>
              </a:ext>
            </a:extLst>
          </p:cNvPr>
          <p:cNvSpPr/>
          <p:nvPr/>
        </p:nvSpPr>
        <p:spPr>
          <a:xfrm>
            <a:off x="6520385" y="3166436"/>
            <a:ext cx="1994965" cy="15194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72000" tIns="0" rIns="36000" bIns="0" rtlCol="0" anchor="ctr"/>
          <a:lstStyle/>
          <a:p>
            <a:r>
              <a:rPr lang="en-US" sz="1150" dirty="0">
                <a:solidFill>
                  <a:srgbClr val="0070C0"/>
                </a:solidFill>
                <a:latin typeface="Times New Roman" panose="02020603050405020304" pitchFamily="18" charset="0"/>
                <a:cs typeface="Times New Roman" panose="02020603050405020304" pitchFamily="18" charset="0"/>
              </a:rPr>
              <a:t>• Doctors and physicians </a:t>
            </a:r>
            <a:br>
              <a:rPr lang="en-US" sz="1150" dirty="0">
                <a:solidFill>
                  <a:srgbClr val="0070C0"/>
                </a:solidFill>
                <a:latin typeface="Times New Roman" panose="02020603050405020304" pitchFamily="18" charset="0"/>
                <a:cs typeface="Times New Roman" panose="02020603050405020304" pitchFamily="18" charset="0"/>
              </a:rPr>
            </a:br>
            <a:r>
              <a:rPr lang="en-US" sz="1150" dirty="0">
                <a:solidFill>
                  <a:srgbClr val="0070C0"/>
                </a:solidFill>
                <a:latin typeface="Times New Roman" panose="02020603050405020304" pitchFamily="18" charset="0"/>
                <a:cs typeface="Times New Roman" panose="02020603050405020304" pitchFamily="18" charset="0"/>
              </a:rPr>
              <a:t>analyze biological signals.</a:t>
            </a:r>
            <a:br>
              <a:rPr lang="en-US" sz="1150" dirty="0">
                <a:solidFill>
                  <a:srgbClr val="0070C0"/>
                </a:solidFill>
                <a:latin typeface="Times New Roman" panose="02020603050405020304" pitchFamily="18" charset="0"/>
                <a:cs typeface="Times New Roman" panose="02020603050405020304" pitchFamily="18" charset="0"/>
              </a:rPr>
            </a:br>
            <a:r>
              <a:rPr lang="en-US" sz="1150" dirty="0">
                <a:solidFill>
                  <a:srgbClr val="0070C0"/>
                </a:solidFill>
                <a:latin typeface="Times New Roman" panose="02020603050405020304" pitchFamily="18" charset="0"/>
                <a:cs typeface="Times New Roman" panose="02020603050405020304" pitchFamily="18" charset="0"/>
              </a:rPr>
              <a:t>• They too need the physical</a:t>
            </a:r>
            <a:br>
              <a:rPr lang="en-US" sz="1150" dirty="0">
                <a:solidFill>
                  <a:srgbClr val="0070C0"/>
                </a:solidFill>
                <a:latin typeface="Times New Roman" panose="02020603050405020304" pitchFamily="18" charset="0"/>
                <a:cs typeface="Times New Roman" panose="02020603050405020304" pitchFamily="18" charset="0"/>
              </a:rPr>
            </a:br>
            <a:r>
              <a:rPr lang="en-US" sz="1150" dirty="0">
                <a:solidFill>
                  <a:srgbClr val="0070C0"/>
                </a:solidFill>
                <a:latin typeface="Times New Roman" panose="02020603050405020304" pitchFamily="18" charset="0"/>
                <a:cs typeface="Times New Roman" panose="02020603050405020304" pitchFamily="18" charset="0"/>
              </a:rPr>
              <a:t>parameters and personal</a:t>
            </a:r>
            <a:br>
              <a:rPr lang="en-US" sz="1150" dirty="0">
                <a:solidFill>
                  <a:srgbClr val="0070C0"/>
                </a:solidFill>
                <a:latin typeface="Times New Roman" panose="02020603050405020304" pitchFamily="18" charset="0"/>
                <a:cs typeface="Times New Roman" panose="02020603050405020304" pitchFamily="18" charset="0"/>
              </a:rPr>
            </a:br>
            <a:r>
              <a:rPr lang="en-US" sz="1150" dirty="0">
                <a:solidFill>
                  <a:srgbClr val="0070C0"/>
                </a:solidFill>
                <a:latin typeface="Times New Roman" panose="02020603050405020304" pitchFamily="18" charset="0"/>
                <a:cs typeface="Times New Roman" panose="02020603050405020304" pitchFamily="18" charset="0"/>
              </a:rPr>
              <a:t>information.</a:t>
            </a:r>
            <a:br>
              <a:rPr lang="en-US" sz="1150" dirty="0">
                <a:solidFill>
                  <a:srgbClr val="0070C0"/>
                </a:solidFill>
                <a:latin typeface="Times New Roman" panose="02020603050405020304" pitchFamily="18" charset="0"/>
                <a:cs typeface="Times New Roman" panose="02020603050405020304" pitchFamily="18" charset="0"/>
              </a:rPr>
            </a:br>
            <a:r>
              <a:rPr lang="en-US" sz="1150" dirty="0">
                <a:solidFill>
                  <a:srgbClr val="0070C0"/>
                </a:solidFill>
                <a:latin typeface="Times New Roman" panose="02020603050405020304" pitchFamily="18" charset="0"/>
                <a:cs typeface="Times New Roman" panose="02020603050405020304" pitchFamily="18" charset="0"/>
              </a:rPr>
              <a:t>• If those information are lost,</a:t>
            </a:r>
            <a:br>
              <a:rPr lang="en-US" sz="1150" dirty="0">
                <a:solidFill>
                  <a:srgbClr val="0070C0"/>
                </a:solidFill>
                <a:latin typeface="Times New Roman" panose="02020603050405020304" pitchFamily="18" charset="0"/>
                <a:cs typeface="Times New Roman" panose="02020603050405020304" pitchFamily="18" charset="0"/>
              </a:rPr>
            </a:br>
            <a:r>
              <a:rPr lang="en-US" sz="1150" dirty="0">
                <a:solidFill>
                  <a:srgbClr val="0070C0"/>
                </a:solidFill>
                <a:latin typeface="Times New Roman" panose="02020603050405020304" pitchFamily="18" charset="0"/>
                <a:cs typeface="Times New Roman" panose="02020603050405020304" pitchFamily="18" charset="0"/>
              </a:rPr>
              <a:t>clinical process may hamper</a:t>
            </a:r>
            <a:endParaRPr lang="en-IN" sz="1150" dirty="0">
              <a:solidFill>
                <a:srgbClr val="0070C0"/>
              </a:solidFill>
            </a:endParaRPr>
          </a:p>
        </p:txBody>
      </p:sp>
      <p:sp>
        <p:nvSpPr>
          <p:cNvPr id="18" name="Rectangle 17">
            <a:extLst>
              <a:ext uri="{FF2B5EF4-FFF2-40B4-BE49-F238E27FC236}">
                <a16:creationId xmlns:a16="http://schemas.microsoft.com/office/drawing/2014/main" id="{19495AEE-133B-1051-B9C7-22E37A235EA9}"/>
              </a:ext>
            </a:extLst>
          </p:cNvPr>
          <p:cNvSpPr/>
          <p:nvPr/>
        </p:nvSpPr>
        <p:spPr>
          <a:xfrm>
            <a:off x="6625625" y="2722969"/>
            <a:ext cx="870550" cy="38069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just"/>
            <a:r>
              <a:rPr lang="en-US" sz="1200" dirty="0">
                <a:solidFill>
                  <a:srgbClr val="7030A0"/>
                </a:solidFill>
                <a:latin typeface="Times New Roman" panose="02020603050405020304" pitchFamily="18" charset="0"/>
                <a:cs typeface="Times New Roman" panose="02020603050405020304" pitchFamily="18" charset="0"/>
              </a:rPr>
              <a:t>Hospitals </a:t>
            </a:r>
          </a:p>
          <a:p>
            <a:pPr algn="just"/>
            <a:r>
              <a:rPr lang="en-US" sz="1200" dirty="0">
                <a:solidFill>
                  <a:srgbClr val="7030A0"/>
                </a:solidFill>
                <a:latin typeface="Times New Roman" panose="02020603050405020304" pitchFamily="18" charset="0"/>
                <a:cs typeface="Times New Roman" panose="02020603050405020304" pitchFamily="18" charset="0"/>
              </a:rPr>
              <a:t>and Clinics</a:t>
            </a:r>
            <a:endParaRPr lang="en-IN" sz="1200" dirty="0">
              <a:solidFill>
                <a:srgbClr val="7030A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A7DBDE9E-65ED-CB65-6ECE-B1DFDB1CF5BE}"/>
              </a:ext>
            </a:extLst>
          </p:cNvPr>
          <p:cNvSpPr/>
          <p:nvPr/>
        </p:nvSpPr>
        <p:spPr>
          <a:xfrm>
            <a:off x="7534757" y="2731834"/>
            <a:ext cx="902107" cy="2756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latin typeface="Times New Roman" panose="02020603050405020304" pitchFamily="18" charset="0"/>
                <a:cs typeface="Times New Roman" panose="02020603050405020304" pitchFamily="18" charset="0"/>
              </a:rPr>
              <a:t>Physicians</a:t>
            </a:r>
            <a:endParaRPr lang="en-IN" sz="12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20" name="Graphic 14353" descr="Medical with solid fill">
            <a:extLst>
              <a:ext uri="{FF2B5EF4-FFF2-40B4-BE49-F238E27FC236}">
                <a16:creationId xmlns:a16="http://schemas.microsoft.com/office/drawing/2014/main" id="{F57C899F-B4A4-A288-9867-21D51513D1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9534" y="2101380"/>
            <a:ext cx="729480" cy="729480"/>
          </a:xfrm>
          <a:prstGeom prst="rect">
            <a:avLst/>
          </a:prstGeom>
        </p:spPr>
      </p:pic>
      <p:pic>
        <p:nvPicPr>
          <p:cNvPr id="21" name="Picture 20" descr="Person with stethoscope">
            <a:extLst>
              <a:ext uri="{FF2B5EF4-FFF2-40B4-BE49-F238E27FC236}">
                <a16:creationId xmlns:a16="http://schemas.microsoft.com/office/drawing/2014/main" id="{91C3C951-BB20-BEA0-AD44-B8BE30511A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0778" y="2154057"/>
            <a:ext cx="901131" cy="601052"/>
          </a:xfrm>
          <a:prstGeom prst="rect">
            <a:avLst/>
          </a:prstGeom>
        </p:spPr>
      </p:pic>
      <p:sp>
        <p:nvSpPr>
          <p:cNvPr id="22" name="TextBox 21">
            <a:extLst>
              <a:ext uri="{FF2B5EF4-FFF2-40B4-BE49-F238E27FC236}">
                <a16:creationId xmlns:a16="http://schemas.microsoft.com/office/drawing/2014/main" id="{6B1791D6-1F47-DC38-B968-E50B48AF310D}"/>
              </a:ext>
            </a:extLst>
          </p:cNvPr>
          <p:cNvSpPr txBox="1"/>
          <p:nvPr/>
        </p:nvSpPr>
        <p:spPr>
          <a:xfrm>
            <a:off x="4419094" y="2794308"/>
            <a:ext cx="400110" cy="1600080"/>
          </a:xfrm>
          <a:prstGeom prst="rect">
            <a:avLst/>
          </a:prstGeom>
          <a:noFill/>
        </p:spPr>
        <p:txBody>
          <a:bodyPr vert="vert270" wrap="square" rtlCol="0">
            <a:spAutoFit/>
          </a:bodyPr>
          <a:lstStyle/>
          <a:p>
            <a:r>
              <a:rPr lang="en-US" sz="1400" i="1" dirty="0">
                <a:solidFill>
                  <a:srgbClr val="0070C0"/>
                </a:solidFill>
                <a:latin typeface="Times New Roman" panose="02020603050405020304" pitchFamily="18" charset="0"/>
                <a:cs typeface="Times New Roman" panose="02020603050405020304" pitchFamily="18" charset="0"/>
              </a:rPr>
              <a:t>Transmission error</a:t>
            </a:r>
            <a:endParaRPr lang="en-IN" sz="1400" i="1" dirty="0">
              <a:solidFill>
                <a:srgbClr val="0070C0"/>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E366A3B-D245-374B-E81E-BCBFA6D81E23}"/>
              </a:ext>
            </a:extLst>
          </p:cNvPr>
          <p:cNvSpPr txBox="1"/>
          <p:nvPr/>
        </p:nvSpPr>
        <p:spPr>
          <a:xfrm>
            <a:off x="6092929" y="2794308"/>
            <a:ext cx="400110" cy="1600080"/>
          </a:xfrm>
          <a:prstGeom prst="rect">
            <a:avLst/>
          </a:prstGeom>
          <a:noFill/>
        </p:spPr>
        <p:txBody>
          <a:bodyPr vert="vert270" wrap="square" rtlCol="0">
            <a:spAutoFit/>
          </a:bodyPr>
          <a:lstStyle/>
          <a:p>
            <a:r>
              <a:rPr lang="en-US" sz="1400" i="1" dirty="0">
                <a:solidFill>
                  <a:srgbClr val="0070C0"/>
                </a:solidFill>
                <a:latin typeface="Times New Roman" panose="02020603050405020304" pitchFamily="18" charset="0"/>
                <a:cs typeface="Times New Roman" panose="02020603050405020304" pitchFamily="18" charset="0"/>
              </a:rPr>
              <a:t>Transmission error</a:t>
            </a:r>
            <a:endParaRPr lang="en-IN" sz="1400" i="1" dirty="0">
              <a:solidFill>
                <a:srgbClr val="0070C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CC18149-34CA-3169-CBD1-B222EAE8553F}"/>
              </a:ext>
            </a:extLst>
          </p:cNvPr>
          <p:cNvSpPr txBox="1"/>
          <p:nvPr/>
        </p:nvSpPr>
        <p:spPr>
          <a:xfrm>
            <a:off x="4922526" y="4132533"/>
            <a:ext cx="1221099" cy="461665"/>
          </a:xfrm>
          <a:prstGeom prst="rect">
            <a:avLst/>
          </a:prstGeom>
          <a:noFill/>
          <a:ln>
            <a:solidFill>
              <a:schemeClr val="tx1"/>
            </a:solidFill>
          </a:ln>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Tries to tamper</a:t>
            </a:r>
          </a:p>
          <a:p>
            <a:r>
              <a:rPr lang="en-US" sz="1200" dirty="0">
                <a:solidFill>
                  <a:srgbClr val="FF0000"/>
                </a:solidFill>
                <a:latin typeface="Times New Roman" panose="02020603050405020304" pitchFamily="18" charset="0"/>
                <a:cs typeface="Times New Roman" panose="02020603050405020304" pitchFamily="18" charset="0"/>
              </a:rPr>
              <a:t>information</a:t>
            </a:r>
            <a:endParaRPr lang="en-IN" sz="1200"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C07E9C81-605E-3F9C-D4BC-806F936607D7}"/>
              </a:ext>
            </a:extLst>
          </p:cNvPr>
          <p:cNvSpPr txBox="1"/>
          <p:nvPr/>
        </p:nvSpPr>
        <p:spPr>
          <a:xfrm>
            <a:off x="2528659" y="4762179"/>
            <a:ext cx="157185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Patient’s end</a:t>
            </a:r>
            <a:endParaRPr lang="en-IN" sz="1400" b="1"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F1A49179-0FF5-A43D-7E48-EE2BCA885896}"/>
              </a:ext>
            </a:extLst>
          </p:cNvPr>
          <p:cNvSpPr txBox="1"/>
          <p:nvPr/>
        </p:nvSpPr>
        <p:spPr>
          <a:xfrm>
            <a:off x="5098704" y="4774673"/>
            <a:ext cx="88624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Hacker</a:t>
            </a:r>
            <a:endParaRPr lang="en-IN" sz="14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60B9E1D-CF9F-8370-504C-D4FAF696A19D}"/>
              </a:ext>
            </a:extLst>
          </p:cNvPr>
          <p:cNvSpPr txBox="1"/>
          <p:nvPr/>
        </p:nvSpPr>
        <p:spPr>
          <a:xfrm>
            <a:off x="6733531" y="4777721"/>
            <a:ext cx="157642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Authorized user</a:t>
            </a:r>
            <a:endParaRPr lang="en-IN" sz="1400" b="1" dirty="0">
              <a:latin typeface="Times New Roman" panose="02020603050405020304" pitchFamily="18" charset="0"/>
              <a:cs typeface="Times New Roman" panose="02020603050405020304" pitchFamily="18" charset="0"/>
            </a:endParaRPr>
          </a:p>
        </p:txBody>
      </p:sp>
      <p:pic>
        <p:nvPicPr>
          <p:cNvPr id="28" name="Picture 1">
            <a:extLst>
              <a:ext uri="{FF2B5EF4-FFF2-40B4-BE49-F238E27FC236}">
                <a16:creationId xmlns:a16="http://schemas.microsoft.com/office/drawing/2014/main" id="{EF580FCC-4739-4950-BE65-BE854ABAC895}"/>
              </a:ext>
            </a:extLst>
          </p:cNvPr>
          <p:cNvPicPr>
            <a:picLocks noChangeAspect="1"/>
          </p:cNvPicPr>
          <p:nvPr/>
        </p:nvPicPr>
        <p:blipFill rotWithShape="1">
          <a:blip r:embed="rId5">
            <a:extLst>
              <a:ext uri="{28A0092B-C50C-407E-A947-70E740481C1C}">
                <a14:useLocalDpi xmlns:a14="http://schemas.microsoft.com/office/drawing/2010/main" val="0"/>
              </a:ext>
            </a:extLst>
          </a:blip>
          <a:srcRect l="2582" t="8524" r="83160" b="32016"/>
          <a:stretch/>
        </p:blipFill>
        <p:spPr bwMode="auto">
          <a:xfrm>
            <a:off x="1852598" y="1964954"/>
            <a:ext cx="1109386" cy="26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
            <a:extLst>
              <a:ext uri="{FF2B5EF4-FFF2-40B4-BE49-F238E27FC236}">
                <a16:creationId xmlns:a16="http://schemas.microsoft.com/office/drawing/2014/main" id="{41C1CB29-E17B-4A42-F84C-4FFFC3BB01FE}"/>
              </a:ext>
            </a:extLst>
          </p:cNvPr>
          <p:cNvPicPr>
            <a:picLocks noChangeAspect="1"/>
          </p:cNvPicPr>
          <p:nvPr/>
        </p:nvPicPr>
        <p:blipFill rotWithShape="1">
          <a:blip r:embed="rId5">
            <a:extLst>
              <a:ext uri="{28A0092B-C50C-407E-A947-70E740481C1C}">
                <a14:useLocalDpi xmlns:a14="http://schemas.microsoft.com/office/drawing/2010/main" val="0"/>
              </a:ext>
            </a:extLst>
          </a:blip>
          <a:srcRect l="46793" t="41494" r="40626" b="43520"/>
          <a:stretch/>
        </p:blipFill>
        <p:spPr bwMode="auto">
          <a:xfrm>
            <a:off x="5024034" y="3515242"/>
            <a:ext cx="873873" cy="59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8AB9B4DB-3472-EADC-9C89-F5410128C933}"/>
              </a:ext>
            </a:extLst>
          </p:cNvPr>
          <p:cNvSpPr txBox="1"/>
          <p:nvPr/>
        </p:nvSpPr>
        <p:spPr>
          <a:xfrm>
            <a:off x="1432306" y="5382778"/>
            <a:ext cx="7222745" cy="215444"/>
          </a:xfrm>
          <a:prstGeom prst="rect">
            <a:avLst/>
          </a:prstGeom>
          <a:noFill/>
        </p:spPr>
        <p:txBody>
          <a:bodyPr wrap="square" lIns="0" tIns="0" rIns="0" bIns="0" rtlCol="0">
            <a:spAutoFit/>
          </a:bodyPr>
          <a:lstStyle/>
          <a:p>
            <a:pPr algn="ctr"/>
            <a:r>
              <a:rPr lang="en-US" sz="1400" dirty="0">
                <a:latin typeface="Times New Roman" panose="02020603050405020304" pitchFamily="18" charset="0"/>
                <a:cs typeface="Times New Roman" panose="02020603050405020304" pitchFamily="18" charset="0"/>
              </a:rPr>
              <a:t>﻿Fig. 1. Security issue while storing and transmitting patient's information through cloud server.</a:t>
            </a:r>
            <a:endParaRPr lang="en-IN" sz="1400" dirty="0">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AF7D09A3-3F5A-E666-D5B5-1F774B49120A}"/>
              </a:ext>
            </a:extLst>
          </p:cNvPr>
          <p:cNvCxnSpPr>
            <a:cxnSpLocks/>
          </p:cNvCxnSpPr>
          <p:nvPr/>
        </p:nvCxnSpPr>
        <p:spPr>
          <a:xfrm flipV="1">
            <a:off x="3749280" y="2731834"/>
            <a:ext cx="464984" cy="123056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56A770F8-50D0-6C60-CC6D-BF34084403E9}"/>
              </a:ext>
            </a:extLst>
          </p:cNvPr>
          <p:cNvCxnSpPr>
            <a:cxnSpLocks/>
          </p:cNvCxnSpPr>
          <p:nvPr/>
        </p:nvCxnSpPr>
        <p:spPr>
          <a:xfrm>
            <a:off x="4218250" y="2709863"/>
            <a:ext cx="595688"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3" name="Cloud 32">
            <a:extLst>
              <a:ext uri="{FF2B5EF4-FFF2-40B4-BE49-F238E27FC236}">
                <a16:creationId xmlns:a16="http://schemas.microsoft.com/office/drawing/2014/main" id="{8B0A334D-807F-D5D5-1F13-63FFFACD5911}"/>
              </a:ext>
            </a:extLst>
          </p:cNvPr>
          <p:cNvSpPr/>
          <p:nvPr/>
        </p:nvSpPr>
        <p:spPr>
          <a:xfrm>
            <a:off x="4813938" y="2102063"/>
            <a:ext cx="1294064" cy="1042080"/>
          </a:xfrm>
          <a:prstGeom prst="cloud">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Times New Roman" panose="02020603050405020304" pitchFamily="18" charset="0"/>
                <a:cs typeface="Times New Roman" panose="02020603050405020304" pitchFamily="18" charset="0"/>
              </a:rPr>
              <a:t>Cloud</a:t>
            </a:r>
          </a:p>
          <a:p>
            <a:pPr algn="ctr"/>
            <a:r>
              <a:rPr lang="en-US" dirty="0">
                <a:solidFill>
                  <a:srgbClr val="0070C0"/>
                </a:solidFill>
                <a:latin typeface="Times New Roman" panose="02020603050405020304" pitchFamily="18" charset="0"/>
                <a:cs typeface="Times New Roman" panose="02020603050405020304" pitchFamily="18" charset="0"/>
              </a:rPr>
              <a:t>server</a:t>
            </a:r>
            <a:endParaRPr lang="en-IN" dirty="0">
              <a:solidFill>
                <a:srgbClr val="0070C0"/>
              </a:solidFill>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56A770F8-50D0-6C60-CC6D-BF34084403E9}"/>
              </a:ext>
            </a:extLst>
          </p:cNvPr>
          <p:cNvCxnSpPr>
            <a:cxnSpLocks/>
          </p:cNvCxnSpPr>
          <p:nvPr/>
        </p:nvCxnSpPr>
        <p:spPr>
          <a:xfrm>
            <a:off x="6092929" y="2709863"/>
            <a:ext cx="307153"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23506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Rectangle: Rounded Corners 415">
            <a:extLst>
              <a:ext uri="{FF2B5EF4-FFF2-40B4-BE49-F238E27FC236}">
                <a16:creationId xmlns:a16="http://schemas.microsoft.com/office/drawing/2014/main" id="{C57A1492-DDA0-ACA6-98BB-FE5FB169D046}"/>
              </a:ext>
            </a:extLst>
          </p:cNvPr>
          <p:cNvSpPr/>
          <p:nvPr/>
        </p:nvSpPr>
        <p:spPr>
          <a:xfrm>
            <a:off x="789230" y="1796576"/>
            <a:ext cx="8280920" cy="3187689"/>
          </a:xfrm>
          <a:prstGeom prst="roundRect">
            <a:avLst/>
          </a:prstGeom>
          <a:solidFill>
            <a:schemeClr val="bg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6" name="Title 1"/>
          <p:cNvSpPr txBox="1">
            <a:spLocks/>
          </p:cNvSpPr>
          <p:nvPr/>
        </p:nvSpPr>
        <p:spPr bwMode="auto">
          <a:xfrm>
            <a:off x="896937" y="635680"/>
            <a:ext cx="7772400" cy="102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75000" lnSpcReduction="200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sz="3200" dirty="0"/>
              <a:t>BLOCK DIAGRAM</a:t>
            </a:r>
          </a:p>
          <a:p>
            <a:r>
              <a:rPr lang="en-US" sz="3200" dirty="0"/>
              <a:t>ENCRYPTION: INSERTION OF SECRET BITS</a:t>
            </a:r>
          </a:p>
          <a:p>
            <a:r>
              <a:rPr lang="en-US" sz="3200" dirty="0"/>
              <a:t>DECRYPTION: EXTRACTION OF SECRET BITS</a:t>
            </a:r>
            <a:endParaRPr lang="en-IN" sz="3200" dirty="0"/>
          </a:p>
        </p:txBody>
      </p:sp>
      <p:sp>
        <p:nvSpPr>
          <p:cNvPr id="2" name="TextBox 1">
            <a:extLst>
              <a:ext uri="{FF2B5EF4-FFF2-40B4-BE49-F238E27FC236}">
                <a16:creationId xmlns:a16="http://schemas.microsoft.com/office/drawing/2014/main" id="{6FE2D71B-C93B-B13B-746F-10C43DE4BC62}"/>
              </a:ext>
            </a:extLst>
          </p:cNvPr>
          <p:cNvSpPr txBox="1"/>
          <p:nvPr/>
        </p:nvSpPr>
        <p:spPr>
          <a:xfrm>
            <a:off x="1475254" y="5149802"/>
            <a:ext cx="6394962" cy="428289"/>
          </a:xfrm>
          <a:prstGeom prst="rect">
            <a:avLst/>
          </a:prstGeom>
          <a:noFill/>
        </p:spPr>
        <p:txBody>
          <a:bodyPr wrap="square" lIns="0" tIns="0" rIns="0" bIns="0" rtlCol="0">
            <a:spAutoFit/>
          </a:bodyPr>
          <a:lstStyle/>
          <a:p>
            <a:pPr algn="ctr"/>
            <a:r>
              <a:rPr lang="en-US" sz="1400" dirty="0">
                <a:latin typeface="Times New Roman" panose="02020603050405020304" pitchFamily="18" charset="0"/>
                <a:cs typeface="Times New Roman" panose="02020603050405020304" pitchFamily="18" charset="0"/>
              </a:rPr>
              <a:t>﻿Fig. 2.Block diagram of proposed steganography algorithm shown for both data insertion and extraction, mentioning data loss during transmission. </a:t>
            </a:r>
            <a:endParaRPr lang="en-IN"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6D0CDE-E14D-C830-F127-86A1113CA9D5}"/>
              </a:ext>
            </a:extLst>
          </p:cNvPr>
          <p:cNvSpPr txBox="1"/>
          <p:nvPr/>
        </p:nvSpPr>
        <p:spPr>
          <a:xfrm>
            <a:off x="8012582" y="2772162"/>
            <a:ext cx="234687" cy="123111"/>
          </a:xfrm>
          <a:prstGeom prst="rect">
            <a:avLst/>
          </a:prstGeom>
          <a:solidFill>
            <a:schemeClr val="bg1"/>
          </a:solidFill>
          <a:ln>
            <a:solidFill>
              <a:schemeClr val="bg1"/>
            </a:solidFill>
          </a:ln>
        </p:spPr>
        <p:txBody>
          <a:bodyPr wrap="square" lIns="18000" tIns="0" rIns="18000" bIns="0" rtlCol="0">
            <a:spAutoFit/>
          </a:bodyPr>
          <a:lstStyle/>
          <a:p>
            <a:r>
              <a:rPr lang="en-US" sz="800" dirty="0">
                <a:latin typeface="Times New Roman" panose="02020603050405020304" pitchFamily="18" charset="0"/>
                <a:cs typeface="Times New Roman" panose="02020603050405020304" pitchFamily="18" charset="0"/>
              </a:rPr>
              <a:t>Yes</a:t>
            </a:r>
            <a:endParaRPr lang="en-IN" sz="800" dirty="0">
              <a:latin typeface="Times New Roman" panose="02020603050405020304" pitchFamily="18" charset="0"/>
              <a:cs typeface="Times New Roman" panose="02020603050405020304" pitchFamily="18" charset="0"/>
            </a:endParaRPr>
          </a:p>
        </p:txBody>
      </p:sp>
      <p:sp>
        <p:nvSpPr>
          <p:cNvPr id="288" name="TextBox 287">
            <a:extLst>
              <a:ext uri="{FF2B5EF4-FFF2-40B4-BE49-F238E27FC236}">
                <a16:creationId xmlns:a16="http://schemas.microsoft.com/office/drawing/2014/main" id="{51855276-8347-AADB-3B3E-D684F7EBCE51}"/>
              </a:ext>
            </a:extLst>
          </p:cNvPr>
          <p:cNvSpPr txBox="1"/>
          <p:nvPr/>
        </p:nvSpPr>
        <p:spPr>
          <a:xfrm>
            <a:off x="8066487" y="3633115"/>
            <a:ext cx="176710" cy="123111"/>
          </a:xfrm>
          <a:prstGeom prst="rect">
            <a:avLst/>
          </a:prstGeom>
          <a:solidFill>
            <a:schemeClr val="bg1"/>
          </a:solidFill>
          <a:ln>
            <a:noFill/>
          </a:ln>
        </p:spPr>
        <p:txBody>
          <a:bodyPr wrap="square" lIns="18000" tIns="0" rIns="18000" bIns="0" rtlCol="0">
            <a:spAutoFit/>
          </a:bodyPr>
          <a:lstStyle/>
          <a:p>
            <a:r>
              <a:rPr lang="en-US" sz="800" dirty="0">
                <a:latin typeface="Times New Roman" panose="02020603050405020304" pitchFamily="18" charset="0"/>
                <a:cs typeface="Times New Roman" panose="02020603050405020304" pitchFamily="18" charset="0"/>
              </a:rPr>
              <a:t>No</a:t>
            </a:r>
            <a:endParaRPr lang="en-IN" sz="800" dirty="0">
              <a:latin typeface="Times New Roman" panose="02020603050405020304" pitchFamily="18" charset="0"/>
              <a:cs typeface="Times New Roman" panose="02020603050405020304" pitchFamily="18" charset="0"/>
            </a:endParaRPr>
          </a:p>
        </p:txBody>
      </p:sp>
      <p:sp>
        <p:nvSpPr>
          <p:cNvPr id="289" name="TextBox 288">
            <a:extLst>
              <a:ext uri="{FF2B5EF4-FFF2-40B4-BE49-F238E27FC236}">
                <a16:creationId xmlns:a16="http://schemas.microsoft.com/office/drawing/2014/main" id="{DC81D36C-409B-B68F-16B7-8F7B9272F30E}"/>
              </a:ext>
            </a:extLst>
          </p:cNvPr>
          <p:cNvSpPr txBox="1"/>
          <p:nvPr/>
        </p:nvSpPr>
        <p:spPr>
          <a:xfrm>
            <a:off x="5991286" y="3531694"/>
            <a:ext cx="199301" cy="123111"/>
          </a:xfrm>
          <a:prstGeom prst="rect">
            <a:avLst/>
          </a:prstGeom>
          <a:solidFill>
            <a:schemeClr val="bg1"/>
          </a:solidFill>
          <a:ln>
            <a:solidFill>
              <a:schemeClr val="bg1"/>
            </a:solidFill>
          </a:ln>
        </p:spPr>
        <p:txBody>
          <a:bodyPr wrap="square" lIns="18000" tIns="0" rIns="18000" bIns="0" rtlCol="0">
            <a:spAutoFit/>
          </a:bodyPr>
          <a:lstStyle>
            <a:defPPr>
              <a:defRPr lang="en-US"/>
            </a:defPPr>
            <a:lvl1pPr>
              <a:defRPr sz="800">
                <a:latin typeface="Times New Roman" panose="02020603050405020304" pitchFamily="18" charset="0"/>
                <a:cs typeface="Times New Roman" panose="02020603050405020304" pitchFamily="18" charset="0"/>
              </a:defRPr>
            </a:lvl1pPr>
          </a:lstStyle>
          <a:p>
            <a:r>
              <a:rPr lang="en-US" dirty="0"/>
              <a:t>Yes</a:t>
            </a:r>
            <a:endParaRPr lang="en-IN" dirty="0"/>
          </a:p>
        </p:txBody>
      </p:sp>
      <p:sp>
        <p:nvSpPr>
          <p:cNvPr id="291" name="TextBox 290">
            <a:extLst>
              <a:ext uri="{FF2B5EF4-FFF2-40B4-BE49-F238E27FC236}">
                <a16:creationId xmlns:a16="http://schemas.microsoft.com/office/drawing/2014/main" id="{001A15EE-EE01-3351-53A7-BE002E10F490}"/>
              </a:ext>
            </a:extLst>
          </p:cNvPr>
          <p:cNvSpPr txBox="1"/>
          <p:nvPr/>
        </p:nvSpPr>
        <p:spPr>
          <a:xfrm>
            <a:off x="6251618" y="3197153"/>
            <a:ext cx="164030" cy="123111"/>
          </a:xfrm>
          <a:prstGeom prst="rect">
            <a:avLst/>
          </a:prstGeom>
          <a:solidFill>
            <a:schemeClr val="bg1"/>
          </a:solidFill>
          <a:ln>
            <a:solidFill>
              <a:schemeClr val="bg1"/>
            </a:solidFill>
          </a:ln>
        </p:spPr>
        <p:txBody>
          <a:bodyPr wrap="square" lIns="18000" tIns="0" rIns="18000" bIns="0" rtlCol="0">
            <a:spAutoFit/>
          </a:bodyPr>
          <a:lstStyle>
            <a:defPPr>
              <a:defRPr lang="en-US"/>
            </a:defPPr>
            <a:lvl1pPr>
              <a:defRPr sz="800">
                <a:latin typeface="Times New Roman" panose="02020603050405020304" pitchFamily="18" charset="0"/>
                <a:cs typeface="Times New Roman" panose="02020603050405020304" pitchFamily="18" charset="0"/>
              </a:defRPr>
            </a:lvl1pPr>
          </a:lstStyle>
          <a:p>
            <a:r>
              <a:rPr lang="en-US" dirty="0"/>
              <a:t>No</a:t>
            </a:r>
            <a:endParaRPr lang="en-IN" dirty="0"/>
          </a:p>
        </p:txBody>
      </p:sp>
      <p:cxnSp>
        <p:nvCxnSpPr>
          <p:cNvPr id="293" name="Straight Arrow Connector 15712">
            <a:extLst>
              <a:ext uri="{FF2B5EF4-FFF2-40B4-BE49-F238E27FC236}">
                <a16:creationId xmlns:a16="http://schemas.microsoft.com/office/drawing/2014/main" id="{49E1F526-CB49-E7AD-375F-583D303EAC39}"/>
              </a:ext>
            </a:extLst>
          </p:cNvPr>
          <p:cNvCxnSpPr>
            <a:cxnSpLocks/>
            <a:stCxn id="298" idx="3"/>
          </p:cNvCxnSpPr>
          <p:nvPr/>
        </p:nvCxnSpPr>
        <p:spPr>
          <a:xfrm>
            <a:off x="4340513" y="2825714"/>
            <a:ext cx="471866" cy="148973"/>
          </a:xfrm>
          <a:prstGeom prst="bentConnector3">
            <a:avLst>
              <a:gd name="adj1" fmla="val 5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294" name="Straight Connector 293">
            <a:extLst>
              <a:ext uri="{FF2B5EF4-FFF2-40B4-BE49-F238E27FC236}">
                <a16:creationId xmlns:a16="http://schemas.microsoft.com/office/drawing/2014/main" id="{CEB98368-EC00-5649-B5CE-031D1FB1B19D}"/>
              </a:ext>
            </a:extLst>
          </p:cNvPr>
          <p:cNvCxnSpPr>
            <a:cxnSpLocks/>
            <a:stCxn id="391" idx="1"/>
          </p:cNvCxnSpPr>
          <p:nvPr/>
        </p:nvCxnSpPr>
        <p:spPr>
          <a:xfrm flipH="1" flipV="1">
            <a:off x="4214078" y="4467763"/>
            <a:ext cx="1366117" cy="5733"/>
          </a:xfrm>
          <a:prstGeom prst="line">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295" name="Rectangle: Rounded Corners 3">
            <a:extLst>
              <a:ext uri="{FF2B5EF4-FFF2-40B4-BE49-F238E27FC236}">
                <a16:creationId xmlns:a16="http://schemas.microsoft.com/office/drawing/2014/main" id="{F2FDC253-5643-1583-6B75-C2F3599AE9E1}"/>
              </a:ext>
            </a:extLst>
          </p:cNvPr>
          <p:cNvSpPr/>
          <p:nvPr/>
        </p:nvSpPr>
        <p:spPr>
          <a:xfrm>
            <a:off x="1137517" y="2408397"/>
            <a:ext cx="169753" cy="529368"/>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IN" sz="900" i="1" dirty="0">
                <a:solidFill>
                  <a:schemeClr val="tx1"/>
                </a:solidFill>
                <a:latin typeface="Times New Roman" panose="02020603050405020304" pitchFamily="18" charset="0"/>
                <a:cs typeface="Times New Roman" panose="02020603050405020304" pitchFamily="18" charset="0"/>
              </a:rPr>
              <a:t>Bio-signal</a:t>
            </a:r>
          </a:p>
        </p:txBody>
      </p:sp>
      <p:sp>
        <p:nvSpPr>
          <p:cNvPr id="297" name="Rectangle: Rounded Corners 4">
            <a:extLst>
              <a:ext uri="{FF2B5EF4-FFF2-40B4-BE49-F238E27FC236}">
                <a16:creationId xmlns:a16="http://schemas.microsoft.com/office/drawing/2014/main" id="{19E63480-3F35-FDBF-17C2-AE3FBC58752F}"/>
              </a:ext>
            </a:extLst>
          </p:cNvPr>
          <p:cNvSpPr/>
          <p:nvPr/>
        </p:nvSpPr>
        <p:spPr>
          <a:xfrm>
            <a:off x="1138881" y="2997843"/>
            <a:ext cx="149696" cy="488683"/>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IN" sz="900" i="1">
                <a:solidFill>
                  <a:schemeClr val="tx1"/>
                </a:solidFill>
                <a:latin typeface="Times New Roman" panose="02020603050405020304" pitchFamily="18" charset="0"/>
                <a:cs typeface="Times New Roman" panose="02020603050405020304" pitchFamily="18" charset="0"/>
              </a:rPr>
              <a:t>Secret-bit</a:t>
            </a:r>
          </a:p>
        </p:txBody>
      </p:sp>
      <p:sp>
        <p:nvSpPr>
          <p:cNvPr id="298" name="Rectangle: Rounded Corners 5">
            <a:extLst>
              <a:ext uri="{FF2B5EF4-FFF2-40B4-BE49-F238E27FC236}">
                <a16:creationId xmlns:a16="http://schemas.microsoft.com/office/drawing/2014/main" id="{53B3ED46-AF26-5A71-E3F3-0C2937079793}"/>
              </a:ext>
            </a:extLst>
          </p:cNvPr>
          <p:cNvSpPr/>
          <p:nvPr/>
        </p:nvSpPr>
        <p:spPr>
          <a:xfrm>
            <a:off x="3844553" y="2723514"/>
            <a:ext cx="495960" cy="204400"/>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p>
            <a:pPr algn="ctr"/>
            <a:r>
              <a:rPr lang="en-IN" sz="800" i="1">
                <a:solidFill>
                  <a:schemeClr val="tx1"/>
                </a:solidFill>
                <a:latin typeface="Times New Roman" panose="02020603050405020304" pitchFamily="18" charset="0"/>
                <a:cs typeface="Times New Roman" panose="02020603050405020304" pitchFamily="18" charset="0"/>
              </a:rPr>
              <a:t>Passkey</a:t>
            </a:r>
          </a:p>
        </p:txBody>
      </p:sp>
      <p:sp>
        <p:nvSpPr>
          <p:cNvPr id="299" name="Rectangle: Rounded Corners 6">
            <a:extLst>
              <a:ext uri="{FF2B5EF4-FFF2-40B4-BE49-F238E27FC236}">
                <a16:creationId xmlns:a16="http://schemas.microsoft.com/office/drawing/2014/main" id="{B64722D2-30AE-5071-7E01-6E5F4717388A}"/>
              </a:ext>
            </a:extLst>
          </p:cNvPr>
          <p:cNvSpPr/>
          <p:nvPr/>
        </p:nvSpPr>
        <p:spPr>
          <a:xfrm>
            <a:off x="3743458" y="3546038"/>
            <a:ext cx="615582" cy="204400"/>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p>
            <a:pPr algn="ctr"/>
            <a:r>
              <a:rPr lang="en-IN" sz="800" i="1">
                <a:solidFill>
                  <a:schemeClr val="tx1"/>
                </a:solidFill>
                <a:latin typeface="Times New Roman" panose="02020603050405020304" pitchFamily="18" charset="0"/>
                <a:cs typeface="Times New Roman" panose="02020603050405020304" pitchFamily="18" charset="0"/>
              </a:rPr>
              <a:t>Stego-data</a:t>
            </a:r>
          </a:p>
        </p:txBody>
      </p:sp>
      <p:sp>
        <p:nvSpPr>
          <p:cNvPr id="300" name="Rectangle: Rounded Corners 8">
            <a:extLst>
              <a:ext uri="{FF2B5EF4-FFF2-40B4-BE49-F238E27FC236}">
                <a16:creationId xmlns:a16="http://schemas.microsoft.com/office/drawing/2014/main" id="{7C4D739E-A34A-E74F-42E2-4CD9DD7B9A3D}"/>
              </a:ext>
            </a:extLst>
          </p:cNvPr>
          <p:cNvSpPr/>
          <p:nvPr/>
        </p:nvSpPr>
        <p:spPr>
          <a:xfrm>
            <a:off x="3820921" y="4390727"/>
            <a:ext cx="523922" cy="174848"/>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p>
            <a:pPr algn="ctr"/>
            <a:r>
              <a:rPr lang="en-IN" sz="800" i="1" dirty="0">
                <a:solidFill>
                  <a:schemeClr val="tx1"/>
                </a:solidFill>
                <a:latin typeface="Times New Roman" panose="02020603050405020304" pitchFamily="18" charset="0"/>
                <a:cs typeface="Times New Roman" panose="02020603050405020304" pitchFamily="18" charset="0"/>
              </a:rPr>
              <a:t>Password</a:t>
            </a:r>
          </a:p>
        </p:txBody>
      </p:sp>
      <p:sp>
        <p:nvSpPr>
          <p:cNvPr id="301" name="Rectangle: Rounded Corners 9">
            <a:extLst>
              <a:ext uri="{FF2B5EF4-FFF2-40B4-BE49-F238E27FC236}">
                <a16:creationId xmlns:a16="http://schemas.microsoft.com/office/drawing/2014/main" id="{93F1BFEE-88FD-CB96-B4C5-EC661B4205D1}"/>
              </a:ext>
            </a:extLst>
          </p:cNvPr>
          <p:cNvSpPr/>
          <p:nvPr/>
        </p:nvSpPr>
        <p:spPr>
          <a:xfrm>
            <a:off x="6769353" y="2176258"/>
            <a:ext cx="1052896" cy="203170"/>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p>
            <a:pPr algn="ctr"/>
            <a:r>
              <a:rPr lang="en-IN" sz="800" i="1">
                <a:solidFill>
                  <a:schemeClr val="tx1"/>
                </a:solidFill>
                <a:latin typeface="Times New Roman" panose="02020603050405020304" pitchFamily="18" charset="0"/>
                <a:cs typeface="Times New Roman" panose="02020603050405020304" pitchFamily="18" charset="0"/>
              </a:rPr>
              <a:t>Reconstructed blocks</a:t>
            </a:r>
          </a:p>
        </p:txBody>
      </p:sp>
      <p:sp>
        <p:nvSpPr>
          <p:cNvPr id="302" name="Rectangle: Rounded Corners 13">
            <a:extLst>
              <a:ext uri="{FF2B5EF4-FFF2-40B4-BE49-F238E27FC236}">
                <a16:creationId xmlns:a16="http://schemas.microsoft.com/office/drawing/2014/main" id="{47904643-2DE1-1562-0208-EA777AEEB6E6}"/>
              </a:ext>
            </a:extLst>
          </p:cNvPr>
          <p:cNvSpPr/>
          <p:nvPr/>
        </p:nvSpPr>
        <p:spPr>
          <a:xfrm>
            <a:off x="7568944" y="2633399"/>
            <a:ext cx="176713" cy="1292890"/>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IN" sz="800" i="1">
                <a:solidFill>
                  <a:schemeClr val="tx1"/>
                </a:solidFill>
                <a:latin typeface="Times New Roman" panose="02020603050405020304" pitchFamily="18" charset="0"/>
                <a:cs typeface="Times New Roman" panose="02020603050405020304" pitchFamily="18" charset="0"/>
              </a:rPr>
              <a:t>Reconstructed Bio-signal</a:t>
            </a:r>
          </a:p>
        </p:txBody>
      </p:sp>
      <p:sp>
        <p:nvSpPr>
          <p:cNvPr id="303" name="Rectangle 302">
            <a:extLst>
              <a:ext uri="{FF2B5EF4-FFF2-40B4-BE49-F238E27FC236}">
                <a16:creationId xmlns:a16="http://schemas.microsoft.com/office/drawing/2014/main" id="{2474EFDC-5FDF-A78E-9AA5-C1118C965BE6}"/>
              </a:ext>
            </a:extLst>
          </p:cNvPr>
          <p:cNvSpPr/>
          <p:nvPr/>
        </p:nvSpPr>
        <p:spPr>
          <a:xfrm>
            <a:off x="1451084" y="3180337"/>
            <a:ext cx="212692" cy="14775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BT</a:t>
            </a:r>
            <a:r>
              <a:rPr lang="en-IN" sz="800" baseline="-25000" dirty="0">
                <a:solidFill>
                  <a:schemeClr val="tx1"/>
                </a:solidFill>
                <a:latin typeface="Times New Roman" panose="02020603050405020304" pitchFamily="18" charset="0"/>
                <a:cs typeface="Times New Roman" panose="02020603050405020304" pitchFamily="18" charset="0"/>
              </a:rPr>
              <a:t>1</a:t>
            </a:r>
          </a:p>
        </p:txBody>
      </p:sp>
      <p:sp>
        <p:nvSpPr>
          <p:cNvPr id="304" name="Rectangle 303">
            <a:extLst>
              <a:ext uri="{FF2B5EF4-FFF2-40B4-BE49-F238E27FC236}">
                <a16:creationId xmlns:a16="http://schemas.microsoft.com/office/drawing/2014/main" id="{44095DD3-88B9-2F82-6A0D-A5513F124A23}"/>
              </a:ext>
            </a:extLst>
          </p:cNvPr>
          <p:cNvSpPr/>
          <p:nvPr/>
        </p:nvSpPr>
        <p:spPr>
          <a:xfrm>
            <a:off x="2635031" y="3353747"/>
            <a:ext cx="212692" cy="14775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1</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05" name="Rectangle 304">
            <a:extLst>
              <a:ext uri="{FF2B5EF4-FFF2-40B4-BE49-F238E27FC236}">
                <a16:creationId xmlns:a16="http://schemas.microsoft.com/office/drawing/2014/main" id="{C54C4571-B5C3-22F5-56DB-8EF368BA78DB}"/>
              </a:ext>
            </a:extLst>
          </p:cNvPr>
          <p:cNvSpPr/>
          <p:nvPr/>
        </p:nvSpPr>
        <p:spPr>
          <a:xfrm>
            <a:off x="2915448" y="3353747"/>
            <a:ext cx="212692" cy="14775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2</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06" name="Rectangle 305">
            <a:extLst>
              <a:ext uri="{FF2B5EF4-FFF2-40B4-BE49-F238E27FC236}">
                <a16:creationId xmlns:a16="http://schemas.microsoft.com/office/drawing/2014/main" id="{58D9BD1F-DCB8-DA78-4382-F59574CE99FB}"/>
              </a:ext>
            </a:extLst>
          </p:cNvPr>
          <p:cNvSpPr/>
          <p:nvPr/>
        </p:nvSpPr>
        <p:spPr>
          <a:xfrm>
            <a:off x="3195866" y="3353747"/>
            <a:ext cx="212692" cy="147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3</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08" name="Rectangle 307">
            <a:extLst>
              <a:ext uri="{FF2B5EF4-FFF2-40B4-BE49-F238E27FC236}">
                <a16:creationId xmlns:a16="http://schemas.microsoft.com/office/drawing/2014/main" id="{27DF8B82-6E37-2B36-08AA-86BDB57DC0B9}"/>
              </a:ext>
            </a:extLst>
          </p:cNvPr>
          <p:cNvSpPr/>
          <p:nvPr/>
        </p:nvSpPr>
        <p:spPr>
          <a:xfrm>
            <a:off x="3476283" y="3353747"/>
            <a:ext cx="212692" cy="14775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4</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11" name="Rectangle 15360">
            <a:extLst>
              <a:ext uri="{FF2B5EF4-FFF2-40B4-BE49-F238E27FC236}">
                <a16:creationId xmlns:a16="http://schemas.microsoft.com/office/drawing/2014/main" id="{AC84634B-F16D-1779-F9A6-F940866AD593}"/>
              </a:ext>
            </a:extLst>
          </p:cNvPr>
          <p:cNvSpPr/>
          <p:nvPr/>
        </p:nvSpPr>
        <p:spPr>
          <a:xfrm>
            <a:off x="2393098" y="4400577"/>
            <a:ext cx="367095" cy="162535"/>
          </a:xfrm>
          <a:custGeom>
            <a:avLst/>
            <a:gdLst>
              <a:gd name="connsiteX0" fmla="*/ 0 w 481015"/>
              <a:gd name="connsiteY0" fmla="*/ 0 h 151208"/>
              <a:gd name="connsiteX1" fmla="*/ 481015 w 481015"/>
              <a:gd name="connsiteY1" fmla="*/ 0 h 151208"/>
              <a:gd name="connsiteX2" fmla="*/ 481015 w 481015"/>
              <a:gd name="connsiteY2" fmla="*/ 151208 h 151208"/>
              <a:gd name="connsiteX3" fmla="*/ 0 w 481015"/>
              <a:gd name="connsiteY3" fmla="*/ 151208 h 151208"/>
              <a:gd name="connsiteX4" fmla="*/ 0 w 481015"/>
              <a:gd name="connsiteY4" fmla="*/ 0 h 151208"/>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275038 w 481015"/>
              <a:gd name="connsiteY2" fmla="*/ 0 h 152994"/>
              <a:gd name="connsiteX3" fmla="*/ 481015 w 481015"/>
              <a:gd name="connsiteY3" fmla="*/ 1786 h 152994"/>
              <a:gd name="connsiteX4" fmla="*/ 481015 w 481015"/>
              <a:gd name="connsiteY4" fmla="*/ 152994 h 152994"/>
              <a:gd name="connsiteX5" fmla="*/ 0 w 481015"/>
              <a:gd name="connsiteY5" fmla="*/ 152994 h 152994"/>
              <a:gd name="connsiteX6" fmla="*/ 0 w 481015"/>
              <a:gd name="connsiteY6"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481015 w 481015"/>
              <a:gd name="connsiteY4" fmla="*/ 1786 h 152994"/>
              <a:gd name="connsiteX5" fmla="*/ 481015 w 481015"/>
              <a:gd name="connsiteY5" fmla="*/ 152994 h 152994"/>
              <a:gd name="connsiteX6" fmla="*/ 0 w 481015"/>
              <a:gd name="connsiteY6" fmla="*/ 152994 h 152994"/>
              <a:gd name="connsiteX7" fmla="*/ 0 w 481015"/>
              <a:gd name="connsiteY7"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353619 w 481015"/>
              <a:gd name="connsiteY4" fmla="*/ 0 h 152994"/>
              <a:gd name="connsiteX5" fmla="*/ 481015 w 481015"/>
              <a:gd name="connsiteY5" fmla="*/ 1786 h 152994"/>
              <a:gd name="connsiteX6" fmla="*/ 481015 w 481015"/>
              <a:gd name="connsiteY6" fmla="*/ 152994 h 152994"/>
              <a:gd name="connsiteX7" fmla="*/ 0 w 481015"/>
              <a:gd name="connsiteY7" fmla="*/ 152994 h 152994"/>
              <a:gd name="connsiteX8" fmla="*/ 0 w 481015"/>
              <a:gd name="connsiteY8"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81015 w 481015"/>
              <a:gd name="connsiteY6" fmla="*/ 1786 h 152994"/>
              <a:gd name="connsiteX7" fmla="*/ 481015 w 481015"/>
              <a:gd name="connsiteY7" fmla="*/ 152994 h 152994"/>
              <a:gd name="connsiteX8" fmla="*/ 0 w 481015"/>
              <a:gd name="connsiteY8" fmla="*/ 152994 h 152994"/>
              <a:gd name="connsiteX9" fmla="*/ 0 w 481015"/>
              <a:gd name="connsiteY9"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08388 w 481015"/>
              <a:gd name="connsiteY6" fmla="*/ 0 h 152994"/>
              <a:gd name="connsiteX7" fmla="*/ 481015 w 481015"/>
              <a:gd name="connsiteY7" fmla="*/ 1786 h 152994"/>
              <a:gd name="connsiteX8" fmla="*/ 481015 w 481015"/>
              <a:gd name="connsiteY8" fmla="*/ 152994 h 152994"/>
              <a:gd name="connsiteX9" fmla="*/ 0 w 481015"/>
              <a:gd name="connsiteY9" fmla="*/ 152994 h 152994"/>
              <a:gd name="connsiteX10" fmla="*/ 0 w 481015"/>
              <a:gd name="connsiteY10" fmla="*/ 1786 h 1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15" h="152994">
                <a:moveTo>
                  <a:pt x="0" y="1786"/>
                </a:moveTo>
                <a:lnTo>
                  <a:pt x="65488" y="2381"/>
                </a:lnTo>
                <a:lnTo>
                  <a:pt x="129782" y="0"/>
                </a:lnTo>
                <a:lnTo>
                  <a:pt x="201219" y="0"/>
                </a:lnTo>
                <a:lnTo>
                  <a:pt x="275038" y="0"/>
                </a:lnTo>
                <a:lnTo>
                  <a:pt x="353619" y="0"/>
                </a:lnTo>
                <a:lnTo>
                  <a:pt x="408388" y="0"/>
                </a:lnTo>
                <a:lnTo>
                  <a:pt x="481015" y="1786"/>
                </a:lnTo>
                <a:lnTo>
                  <a:pt x="481015" y="152994"/>
                </a:lnTo>
                <a:lnTo>
                  <a:pt x="0" y="152994"/>
                </a:lnTo>
                <a:lnTo>
                  <a:pt x="0" y="1786"/>
                </a:lnTo>
                <a:close/>
              </a:path>
            </a:pathLst>
          </a:cu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X3</a:t>
            </a:r>
          </a:p>
        </p:txBody>
      </p:sp>
      <p:sp>
        <p:nvSpPr>
          <p:cNvPr id="312" name="Rectangle 311">
            <a:extLst>
              <a:ext uri="{FF2B5EF4-FFF2-40B4-BE49-F238E27FC236}">
                <a16:creationId xmlns:a16="http://schemas.microsoft.com/office/drawing/2014/main" id="{C367F75C-14A4-7352-EF43-86CA044EBCCE}"/>
              </a:ext>
            </a:extLst>
          </p:cNvPr>
          <p:cNvSpPr/>
          <p:nvPr/>
        </p:nvSpPr>
        <p:spPr>
          <a:xfrm>
            <a:off x="4812380" y="3323983"/>
            <a:ext cx="149672" cy="14775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B`</a:t>
            </a:r>
            <a:r>
              <a:rPr lang="en-IN" sz="800" baseline="-25000" dirty="0">
                <a:solidFill>
                  <a:schemeClr val="tx1"/>
                </a:solidFill>
                <a:latin typeface="Times New Roman" panose="02020603050405020304" pitchFamily="18" charset="0"/>
                <a:cs typeface="Times New Roman" panose="02020603050405020304" pitchFamily="18" charset="0"/>
              </a:rPr>
              <a:t>1</a:t>
            </a:r>
            <a:endParaRPr lang="en-IN" sz="800" dirty="0">
              <a:solidFill>
                <a:schemeClr val="tx1"/>
              </a:solidFill>
              <a:latin typeface="Times New Roman" panose="02020603050405020304" pitchFamily="18" charset="0"/>
              <a:cs typeface="Times New Roman" panose="02020603050405020304" pitchFamily="18" charset="0"/>
            </a:endParaRPr>
          </a:p>
        </p:txBody>
      </p:sp>
      <p:sp>
        <p:nvSpPr>
          <p:cNvPr id="313" name="Rectangle 312">
            <a:extLst>
              <a:ext uri="{FF2B5EF4-FFF2-40B4-BE49-F238E27FC236}">
                <a16:creationId xmlns:a16="http://schemas.microsoft.com/office/drawing/2014/main" id="{C1971699-5DB0-82EA-DBCA-AE033EF27FCA}"/>
              </a:ext>
            </a:extLst>
          </p:cNvPr>
          <p:cNvSpPr/>
          <p:nvPr/>
        </p:nvSpPr>
        <p:spPr>
          <a:xfrm>
            <a:off x="5000974" y="3323983"/>
            <a:ext cx="149672" cy="14775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2</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14" name="Rectangle 313">
            <a:extLst>
              <a:ext uri="{FF2B5EF4-FFF2-40B4-BE49-F238E27FC236}">
                <a16:creationId xmlns:a16="http://schemas.microsoft.com/office/drawing/2014/main" id="{BD4F1DA5-DBE9-A61A-450D-45F33F6B14A1}"/>
              </a:ext>
            </a:extLst>
          </p:cNvPr>
          <p:cNvSpPr/>
          <p:nvPr/>
        </p:nvSpPr>
        <p:spPr>
          <a:xfrm>
            <a:off x="5189569" y="3323983"/>
            <a:ext cx="149672" cy="147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a:t>
            </a:r>
          </a:p>
        </p:txBody>
      </p:sp>
      <p:sp>
        <p:nvSpPr>
          <p:cNvPr id="318" name="Rectangle 317">
            <a:extLst>
              <a:ext uri="{FF2B5EF4-FFF2-40B4-BE49-F238E27FC236}">
                <a16:creationId xmlns:a16="http://schemas.microsoft.com/office/drawing/2014/main" id="{E66C32C7-CF40-13F0-3A0F-B29C29EE4AF9}"/>
              </a:ext>
            </a:extLst>
          </p:cNvPr>
          <p:cNvSpPr/>
          <p:nvPr/>
        </p:nvSpPr>
        <p:spPr>
          <a:xfrm>
            <a:off x="5378000" y="3323983"/>
            <a:ext cx="149672" cy="14775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4</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20" name="Rectangle 15380">
            <a:extLst>
              <a:ext uri="{FF2B5EF4-FFF2-40B4-BE49-F238E27FC236}">
                <a16:creationId xmlns:a16="http://schemas.microsoft.com/office/drawing/2014/main" id="{BA0ED97D-FC16-89FF-1964-E4B616C693CB}"/>
              </a:ext>
            </a:extLst>
          </p:cNvPr>
          <p:cNvSpPr/>
          <p:nvPr/>
        </p:nvSpPr>
        <p:spPr>
          <a:xfrm>
            <a:off x="4802277" y="2780650"/>
            <a:ext cx="821883" cy="354622"/>
          </a:xfrm>
          <a:custGeom>
            <a:avLst/>
            <a:gdLst>
              <a:gd name="connsiteX0" fmla="*/ 0 w 993774"/>
              <a:gd name="connsiteY0" fmla="*/ 0 h 339724"/>
              <a:gd name="connsiteX1" fmla="*/ 993774 w 993774"/>
              <a:gd name="connsiteY1" fmla="*/ 0 h 339724"/>
              <a:gd name="connsiteX2" fmla="*/ 993774 w 993774"/>
              <a:gd name="connsiteY2" fmla="*/ 339724 h 339724"/>
              <a:gd name="connsiteX3" fmla="*/ 0 w 993774"/>
              <a:gd name="connsiteY3" fmla="*/ 339724 h 339724"/>
              <a:gd name="connsiteX4" fmla="*/ 0 w 993774"/>
              <a:gd name="connsiteY4" fmla="*/ 0 h 339724"/>
              <a:gd name="connsiteX0" fmla="*/ 0 w 993774"/>
              <a:gd name="connsiteY0" fmla="*/ 3176 h 342900"/>
              <a:gd name="connsiteX1" fmla="*/ 828674 w 993774"/>
              <a:gd name="connsiteY1" fmla="*/ 0 h 342900"/>
              <a:gd name="connsiteX2" fmla="*/ 993774 w 993774"/>
              <a:gd name="connsiteY2" fmla="*/ 3176 h 342900"/>
              <a:gd name="connsiteX3" fmla="*/ 993774 w 993774"/>
              <a:gd name="connsiteY3" fmla="*/ 342900 h 342900"/>
              <a:gd name="connsiteX4" fmla="*/ 0 w 993774"/>
              <a:gd name="connsiteY4" fmla="*/ 342900 h 342900"/>
              <a:gd name="connsiteX5" fmla="*/ 0 w 993774"/>
              <a:gd name="connsiteY5" fmla="*/ 31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774" h="342900">
                <a:moveTo>
                  <a:pt x="0" y="3176"/>
                </a:moveTo>
                <a:lnTo>
                  <a:pt x="828674" y="0"/>
                </a:lnTo>
                <a:lnTo>
                  <a:pt x="993774" y="3176"/>
                </a:lnTo>
                <a:lnTo>
                  <a:pt x="993774" y="342900"/>
                </a:lnTo>
                <a:lnTo>
                  <a:pt x="0" y="342900"/>
                </a:lnTo>
                <a:lnTo>
                  <a:pt x="0" y="3176"/>
                </a:ln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Secret bit extraction in Hermite space</a:t>
            </a:r>
          </a:p>
        </p:txBody>
      </p:sp>
      <p:sp>
        <p:nvSpPr>
          <p:cNvPr id="321" name="Rectangle 320">
            <a:extLst>
              <a:ext uri="{FF2B5EF4-FFF2-40B4-BE49-F238E27FC236}">
                <a16:creationId xmlns:a16="http://schemas.microsoft.com/office/drawing/2014/main" id="{525D67CA-E943-4ED7-DA44-D4335B505D7D}"/>
              </a:ext>
            </a:extLst>
          </p:cNvPr>
          <p:cNvSpPr/>
          <p:nvPr/>
        </p:nvSpPr>
        <p:spPr>
          <a:xfrm>
            <a:off x="6982538" y="3239430"/>
            <a:ext cx="463459" cy="31686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latin typeface="Times New Roman" panose="02020603050405020304" pitchFamily="18" charset="0"/>
                <a:cs typeface="Times New Roman" panose="02020603050405020304" pitchFamily="18" charset="0"/>
              </a:rPr>
              <a:t>Su-LSTM</a:t>
            </a:r>
            <a:endParaRPr lang="en-IN" sz="800" dirty="0">
              <a:solidFill>
                <a:schemeClr val="tx1"/>
              </a:solidFill>
              <a:latin typeface="Times New Roman" panose="02020603050405020304" pitchFamily="18" charset="0"/>
              <a:cs typeface="Times New Roman" panose="02020603050405020304" pitchFamily="18" charset="0"/>
            </a:endParaRPr>
          </a:p>
        </p:txBody>
      </p:sp>
      <p:sp>
        <p:nvSpPr>
          <p:cNvPr id="324" name="Rectangle 323">
            <a:extLst>
              <a:ext uri="{FF2B5EF4-FFF2-40B4-BE49-F238E27FC236}">
                <a16:creationId xmlns:a16="http://schemas.microsoft.com/office/drawing/2014/main" id="{D2985320-FF67-956C-4D26-37C2E93558D3}"/>
              </a:ext>
            </a:extLst>
          </p:cNvPr>
          <p:cNvSpPr/>
          <p:nvPr/>
        </p:nvSpPr>
        <p:spPr>
          <a:xfrm>
            <a:off x="6158103" y="2835098"/>
            <a:ext cx="583739" cy="32835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latin typeface="Times New Roman" panose="02020603050405020304" pitchFamily="18" charset="0"/>
                <a:cs typeface="Times New Roman" panose="02020603050405020304" pitchFamily="18" charset="0"/>
              </a:rPr>
              <a:t>HO-Based</a:t>
            </a:r>
          </a:p>
          <a:p>
            <a:pPr algn="ctr"/>
            <a:r>
              <a:rPr lang="en-US" sz="800" dirty="0">
                <a:solidFill>
                  <a:schemeClr val="tx1"/>
                </a:solidFill>
                <a:latin typeface="Times New Roman" panose="02020603050405020304" pitchFamily="18" charset="0"/>
                <a:cs typeface="Times New Roman" panose="02020603050405020304" pitchFamily="18" charset="0"/>
              </a:rPr>
              <a:t>estimation</a:t>
            </a:r>
            <a:endParaRPr lang="en-IN" sz="800" dirty="0">
              <a:solidFill>
                <a:schemeClr val="tx1"/>
              </a:solidFill>
              <a:latin typeface="Times New Roman" panose="02020603050405020304" pitchFamily="18" charset="0"/>
              <a:cs typeface="Times New Roman" panose="02020603050405020304" pitchFamily="18" charset="0"/>
            </a:endParaRPr>
          </a:p>
        </p:txBody>
      </p:sp>
      <p:sp>
        <p:nvSpPr>
          <p:cNvPr id="325" name="Rectangle 15384">
            <a:extLst>
              <a:ext uri="{FF2B5EF4-FFF2-40B4-BE49-F238E27FC236}">
                <a16:creationId xmlns:a16="http://schemas.microsoft.com/office/drawing/2014/main" id="{4DA7C4D1-1EBD-9505-9349-3B45081672FB}"/>
              </a:ext>
            </a:extLst>
          </p:cNvPr>
          <p:cNvSpPr/>
          <p:nvPr/>
        </p:nvSpPr>
        <p:spPr>
          <a:xfrm>
            <a:off x="2710851" y="2671799"/>
            <a:ext cx="929709" cy="329994"/>
          </a:xfrm>
          <a:custGeom>
            <a:avLst/>
            <a:gdLst>
              <a:gd name="connsiteX0" fmla="*/ 0 w 1124151"/>
              <a:gd name="connsiteY0" fmla="*/ 0 h 317500"/>
              <a:gd name="connsiteX1" fmla="*/ 1124151 w 1124151"/>
              <a:gd name="connsiteY1" fmla="*/ 0 h 317500"/>
              <a:gd name="connsiteX2" fmla="*/ 1124151 w 1124151"/>
              <a:gd name="connsiteY2" fmla="*/ 317500 h 317500"/>
              <a:gd name="connsiteX3" fmla="*/ 0 w 1124151"/>
              <a:gd name="connsiteY3" fmla="*/ 317500 h 317500"/>
              <a:gd name="connsiteX4" fmla="*/ 0 w 1124151"/>
              <a:gd name="connsiteY4" fmla="*/ 0 h 317500"/>
              <a:gd name="connsiteX0" fmla="*/ 0 w 1124151"/>
              <a:gd name="connsiteY0" fmla="*/ 0 h 317500"/>
              <a:gd name="connsiteX1" fmla="*/ 127399 w 1124151"/>
              <a:gd name="connsiteY1" fmla="*/ 794 h 317500"/>
              <a:gd name="connsiteX2" fmla="*/ 1124151 w 1124151"/>
              <a:gd name="connsiteY2" fmla="*/ 0 h 317500"/>
              <a:gd name="connsiteX3" fmla="*/ 1124151 w 1124151"/>
              <a:gd name="connsiteY3" fmla="*/ 317500 h 317500"/>
              <a:gd name="connsiteX4" fmla="*/ 0 w 1124151"/>
              <a:gd name="connsiteY4" fmla="*/ 317500 h 317500"/>
              <a:gd name="connsiteX5" fmla="*/ 0 w 1124151"/>
              <a:gd name="connsiteY5" fmla="*/ 0 h 317500"/>
              <a:gd name="connsiteX0" fmla="*/ 0 w 1124151"/>
              <a:gd name="connsiteY0" fmla="*/ 0 h 317500"/>
              <a:gd name="connsiteX1" fmla="*/ 127399 w 1124151"/>
              <a:gd name="connsiteY1" fmla="*/ 794 h 317500"/>
              <a:gd name="connsiteX2" fmla="*/ 270274 w 1124151"/>
              <a:gd name="connsiteY2" fmla="*/ 794 h 317500"/>
              <a:gd name="connsiteX3" fmla="*/ 1124151 w 1124151"/>
              <a:gd name="connsiteY3" fmla="*/ 0 h 317500"/>
              <a:gd name="connsiteX4" fmla="*/ 1124151 w 1124151"/>
              <a:gd name="connsiteY4" fmla="*/ 317500 h 317500"/>
              <a:gd name="connsiteX5" fmla="*/ 0 w 1124151"/>
              <a:gd name="connsiteY5" fmla="*/ 317500 h 317500"/>
              <a:gd name="connsiteX6" fmla="*/ 0 w 1124151"/>
              <a:gd name="connsiteY6" fmla="*/ 0 h 317500"/>
              <a:gd name="connsiteX0" fmla="*/ 0 w 1124151"/>
              <a:gd name="connsiteY0" fmla="*/ 0 h 317500"/>
              <a:gd name="connsiteX1" fmla="*/ 127399 w 1124151"/>
              <a:gd name="connsiteY1" fmla="*/ 794 h 317500"/>
              <a:gd name="connsiteX2" fmla="*/ 270274 w 1124151"/>
              <a:gd name="connsiteY2" fmla="*/ 794 h 317500"/>
              <a:gd name="connsiteX3" fmla="*/ 417912 w 1124151"/>
              <a:gd name="connsiteY3" fmla="*/ 794 h 317500"/>
              <a:gd name="connsiteX4" fmla="*/ 1124151 w 1124151"/>
              <a:gd name="connsiteY4" fmla="*/ 0 h 317500"/>
              <a:gd name="connsiteX5" fmla="*/ 1124151 w 1124151"/>
              <a:gd name="connsiteY5" fmla="*/ 317500 h 317500"/>
              <a:gd name="connsiteX6" fmla="*/ 0 w 1124151"/>
              <a:gd name="connsiteY6" fmla="*/ 317500 h 317500"/>
              <a:gd name="connsiteX7" fmla="*/ 0 w 1124151"/>
              <a:gd name="connsiteY7" fmla="*/ 0 h 317500"/>
              <a:gd name="connsiteX0" fmla="*/ 0 w 1124151"/>
              <a:gd name="connsiteY0" fmla="*/ 1587 h 319087"/>
              <a:gd name="connsiteX1" fmla="*/ 127399 w 1124151"/>
              <a:gd name="connsiteY1" fmla="*/ 2381 h 319087"/>
              <a:gd name="connsiteX2" fmla="*/ 270274 w 1124151"/>
              <a:gd name="connsiteY2" fmla="*/ 2381 h 319087"/>
              <a:gd name="connsiteX3" fmla="*/ 417912 w 1124151"/>
              <a:gd name="connsiteY3" fmla="*/ 2381 h 319087"/>
              <a:gd name="connsiteX4" fmla="*/ 548881 w 1124151"/>
              <a:gd name="connsiteY4" fmla="*/ 0 h 319087"/>
              <a:gd name="connsiteX5" fmla="*/ 1124151 w 1124151"/>
              <a:gd name="connsiteY5" fmla="*/ 1587 h 319087"/>
              <a:gd name="connsiteX6" fmla="*/ 1124151 w 1124151"/>
              <a:gd name="connsiteY6" fmla="*/ 319087 h 319087"/>
              <a:gd name="connsiteX7" fmla="*/ 0 w 1124151"/>
              <a:gd name="connsiteY7" fmla="*/ 319087 h 319087"/>
              <a:gd name="connsiteX8" fmla="*/ 0 w 1124151"/>
              <a:gd name="connsiteY8" fmla="*/ 1587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151" h="319087">
                <a:moveTo>
                  <a:pt x="0" y="1587"/>
                </a:moveTo>
                <a:lnTo>
                  <a:pt x="127399" y="2381"/>
                </a:lnTo>
                <a:lnTo>
                  <a:pt x="270274" y="2381"/>
                </a:lnTo>
                <a:lnTo>
                  <a:pt x="417912" y="2381"/>
                </a:lnTo>
                <a:lnTo>
                  <a:pt x="548881" y="0"/>
                </a:lnTo>
                <a:lnTo>
                  <a:pt x="1124151" y="1587"/>
                </a:lnTo>
                <a:lnTo>
                  <a:pt x="1124151" y="319087"/>
                </a:lnTo>
                <a:lnTo>
                  <a:pt x="0" y="319087"/>
                </a:lnTo>
                <a:lnTo>
                  <a:pt x="0" y="1587"/>
                </a:ln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Secret bit insertion in Hermite space</a:t>
            </a:r>
          </a:p>
        </p:txBody>
      </p:sp>
      <p:sp>
        <p:nvSpPr>
          <p:cNvPr id="326" name="Rectangle 325">
            <a:extLst>
              <a:ext uri="{FF2B5EF4-FFF2-40B4-BE49-F238E27FC236}">
                <a16:creationId xmlns:a16="http://schemas.microsoft.com/office/drawing/2014/main" id="{258F912A-A378-4093-4976-0537F003DE7B}"/>
              </a:ext>
            </a:extLst>
          </p:cNvPr>
          <p:cNvSpPr/>
          <p:nvPr/>
        </p:nvSpPr>
        <p:spPr>
          <a:xfrm>
            <a:off x="1457041" y="3938870"/>
            <a:ext cx="1322940" cy="29045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Hash function</a:t>
            </a:r>
          </a:p>
        </p:txBody>
      </p:sp>
      <p:sp>
        <p:nvSpPr>
          <p:cNvPr id="327" name="Rectangle 326">
            <a:extLst>
              <a:ext uri="{FF2B5EF4-FFF2-40B4-BE49-F238E27FC236}">
                <a16:creationId xmlns:a16="http://schemas.microsoft.com/office/drawing/2014/main" id="{BE2BABD4-0DAA-84A2-0E89-9276AA6853B4}"/>
              </a:ext>
            </a:extLst>
          </p:cNvPr>
          <p:cNvSpPr/>
          <p:nvPr/>
        </p:nvSpPr>
        <p:spPr>
          <a:xfrm>
            <a:off x="1451084" y="2599561"/>
            <a:ext cx="212692" cy="14775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B</a:t>
            </a:r>
            <a:r>
              <a:rPr lang="en-IN" sz="800" baseline="-25000" dirty="0">
                <a:solidFill>
                  <a:schemeClr val="tx1"/>
                </a:solidFill>
                <a:latin typeface="Times New Roman" panose="02020603050405020304" pitchFamily="18" charset="0"/>
                <a:cs typeface="Times New Roman" panose="02020603050405020304" pitchFamily="18" charset="0"/>
              </a:rPr>
              <a:t>1</a:t>
            </a:r>
          </a:p>
        </p:txBody>
      </p:sp>
      <p:sp>
        <p:nvSpPr>
          <p:cNvPr id="329" name="Flowchart: Connector 328">
            <a:extLst>
              <a:ext uri="{FF2B5EF4-FFF2-40B4-BE49-F238E27FC236}">
                <a16:creationId xmlns:a16="http://schemas.microsoft.com/office/drawing/2014/main" id="{C98C43AC-3061-A80D-5E26-3191F0C2928D}"/>
              </a:ext>
            </a:extLst>
          </p:cNvPr>
          <p:cNvSpPr/>
          <p:nvPr/>
        </p:nvSpPr>
        <p:spPr>
          <a:xfrm>
            <a:off x="1527151" y="2925451"/>
            <a:ext cx="60556" cy="75316"/>
          </a:xfrm>
          <a:prstGeom prst="flowChartConnector">
            <a:avLst/>
          </a:prstGeom>
          <a:solidFill>
            <a:schemeClr val="accent4">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0" name="Straight Arrow Connector 329">
            <a:extLst>
              <a:ext uri="{FF2B5EF4-FFF2-40B4-BE49-F238E27FC236}">
                <a16:creationId xmlns:a16="http://schemas.microsoft.com/office/drawing/2014/main" id="{B367E6AF-93C3-FD28-3303-EAD69A48AE7D}"/>
              </a:ext>
            </a:extLst>
          </p:cNvPr>
          <p:cNvCxnSpPr>
            <a:cxnSpLocks/>
            <a:stCxn id="327" idx="2"/>
            <a:endCxn id="329" idx="0"/>
          </p:cNvCxnSpPr>
          <p:nvPr/>
        </p:nvCxnSpPr>
        <p:spPr>
          <a:xfrm>
            <a:off x="1557429" y="2747319"/>
            <a:ext cx="0" cy="17813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31" name="Straight Arrow Connector 330">
            <a:extLst>
              <a:ext uri="{FF2B5EF4-FFF2-40B4-BE49-F238E27FC236}">
                <a16:creationId xmlns:a16="http://schemas.microsoft.com/office/drawing/2014/main" id="{CC4A22CA-83ED-F1E2-756A-6179F5C48DC2}"/>
              </a:ext>
            </a:extLst>
          </p:cNvPr>
          <p:cNvCxnSpPr>
            <a:cxnSpLocks/>
            <a:endCxn id="329" idx="4"/>
          </p:cNvCxnSpPr>
          <p:nvPr/>
        </p:nvCxnSpPr>
        <p:spPr>
          <a:xfrm flipV="1">
            <a:off x="1557429" y="3000768"/>
            <a:ext cx="0" cy="17844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32" name="Rectangle 331">
            <a:extLst>
              <a:ext uri="{FF2B5EF4-FFF2-40B4-BE49-F238E27FC236}">
                <a16:creationId xmlns:a16="http://schemas.microsoft.com/office/drawing/2014/main" id="{5DE2A420-1518-0FF6-16E2-EBEE1E91B0D6}"/>
              </a:ext>
            </a:extLst>
          </p:cNvPr>
          <p:cNvSpPr/>
          <p:nvPr/>
        </p:nvSpPr>
        <p:spPr>
          <a:xfrm>
            <a:off x="1719602" y="3180337"/>
            <a:ext cx="212692" cy="14775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BT</a:t>
            </a:r>
            <a:r>
              <a:rPr lang="en-IN" sz="800" baseline="-25000">
                <a:solidFill>
                  <a:schemeClr val="tx1"/>
                </a:solidFill>
                <a:latin typeface="Times New Roman" panose="02020603050405020304" pitchFamily="18" charset="0"/>
                <a:cs typeface="Times New Roman" panose="02020603050405020304" pitchFamily="18" charset="0"/>
              </a:rPr>
              <a:t>2</a:t>
            </a:r>
          </a:p>
        </p:txBody>
      </p:sp>
      <p:sp>
        <p:nvSpPr>
          <p:cNvPr id="333" name="Rectangle 332">
            <a:extLst>
              <a:ext uri="{FF2B5EF4-FFF2-40B4-BE49-F238E27FC236}">
                <a16:creationId xmlns:a16="http://schemas.microsoft.com/office/drawing/2014/main" id="{D2E5948A-B296-DA3E-64CE-902DE91D40BF}"/>
              </a:ext>
            </a:extLst>
          </p:cNvPr>
          <p:cNvSpPr/>
          <p:nvPr/>
        </p:nvSpPr>
        <p:spPr>
          <a:xfrm>
            <a:off x="1719602" y="2599561"/>
            <a:ext cx="212692" cy="14775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B</a:t>
            </a:r>
            <a:r>
              <a:rPr lang="en-IN" sz="800" baseline="-25000" dirty="0">
                <a:solidFill>
                  <a:schemeClr val="tx1"/>
                </a:solidFill>
                <a:latin typeface="Times New Roman" panose="02020603050405020304" pitchFamily="18" charset="0"/>
                <a:cs typeface="Times New Roman" panose="02020603050405020304" pitchFamily="18" charset="0"/>
              </a:rPr>
              <a:t>2</a:t>
            </a:r>
          </a:p>
        </p:txBody>
      </p:sp>
      <p:sp>
        <p:nvSpPr>
          <p:cNvPr id="334" name="Flowchart: Connector 333">
            <a:extLst>
              <a:ext uri="{FF2B5EF4-FFF2-40B4-BE49-F238E27FC236}">
                <a16:creationId xmlns:a16="http://schemas.microsoft.com/office/drawing/2014/main" id="{369C1821-1E59-33D4-2937-DB6B0392AF4E}"/>
              </a:ext>
            </a:extLst>
          </p:cNvPr>
          <p:cNvSpPr/>
          <p:nvPr/>
        </p:nvSpPr>
        <p:spPr>
          <a:xfrm>
            <a:off x="1795669" y="2925451"/>
            <a:ext cx="60556" cy="75316"/>
          </a:xfrm>
          <a:prstGeom prst="flowChartConnector">
            <a:avLst/>
          </a:prstGeom>
          <a:solidFill>
            <a:schemeClr val="accent4">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5" name="Straight Arrow Connector 334">
            <a:extLst>
              <a:ext uri="{FF2B5EF4-FFF2-40B4-BE49-F238E27FC236}">
                <a16:creationId xmlns:a16="http://schemas.microsoft.com/office/drawing/2014/main" id="{7F18FEE5-3455-B908-84FF-DDCC15526BFB}"/>
              </a:ext>
            </a:extLst>
          </p:cNvPr>
          <p:cNvCxnSpPr>
            <a:cxnSpLocks/>
            <a:stCxn id="333" idx="2"/>
            <a:endCxn id="334" idx="0"/>
          </p:cNvCxnSpPr>
          <p:nvPr/>
        </p:nvCxnSpPr>
        <p:spPr>
          <a:xfrm>
            <a:off x="1825947" y="2747319"/>
            <a:ext cx="0" cy="17813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36" name="Straight Arrow Connector 335">
            <a:extLst>
              <a:ext uri="{FF2B5EF4-FFF2-40B4-BE49-F238E27FC236}">
                <a16:creationId xmlns:a16="http://schemas.microsoft.com/office/drawing/2014/main" id="{F92B22B0-12DB-B883-43AA-EAB3F2852BD6}"/>
              </a:ext>
            </a:extLst>
          </p:cNvPr>
          <p:cNvCxnSpPr>
            <a:cxnSpLocks/>
            <a:endCxn id="334" idx="4"/>
          </p:cNvCxnSpPr>
          <p:nvPr/>
        </p:nvCxnSpPr>
        <p:spPr>
          <a:xfrm flipV="1">
            <a:off x="1825947" y="3000768"/>
            <a:ext cx="0" cy="17844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37" name="Rectangle 336">
            <a:extLst>
              <a:ext uri="{FF2B5EF4-FFF2-40B4-BE49-F238E27FC236}">
                <a16:creationId xmlns:a16="http://schemas.microsoft.com/office/drawing/2014/main" id="{B749BB26-E6CD-44C2-FC8D-4F55B323CA2E}"/>
              </a:ext>
            </a:extLst>
          </p:cNvPr>
          <p:cNvSpPr/>
          <p:nvPr/>
        </p:nvSpPr>
        <p:spPr>
          <a:xfrm>
            <a:off x="1999469" y="3180337"/>
            <a:ext cx="212692" cy="147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BT</a:t>
            </a:r>
            <a:r>
              <a:rPr lang="en-IN" sz="800" baseline="-25000">
                <a:solidFill>
                  <a:schemeClr val="tx1"/>
                </a:solidFill>
                <a:latin typeface="Times New Roman" panose="02020603050405020304" pitchFamily="18" charset="0"/>
                <a:cs typeface="Times New Roman" panose="02020603050405020304" pitchFamily="18" charset="0"/>
              </a:rPr>
              <a:t>3</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38" name="Rectangle 337">
            <a:extLst>
              <a:ext uri="{FF2B5EF4-FFF2-40B4-BE49-F238E27FC236}">
                <a16:creationId xmlns:a16="http://schemas.microsoft.com/office/drawing/2014/main" id="{E381D378-C181-B103-F909-78853F1E6336}"/>
              </a:ext>
            </a:extLst>
          </p:cNvPr>
          <p:cNvSpPr/>
          <p:nvPr/>
        </p:nvSpPr>
        <p:spPr>
          <a:xfrm>
            <a:off x="1999469" y="2599561"/>
            <a:ext cx="212692" cy="147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3</a:t>
            </a:r>
          </a:p>
        </p:txBody>
      </p:sp>
      <p:sp>
        <p:nvSpPr>
          <p:cNvPr id="339" name="Flowchart: Connector 338">
            <a:extLst>
              <a:ext uri="{FF2B5EF4-FFF2-40B4-BE49-F238E27FC236}">
                <a16:creationId xmlns:a16="http://schemas.microsoft.com/office/drawing/2014/main" id="{2E6BB692-EB02-3BAA-65B1-96390733A02A}"/>
              </a:ext>
            </a:extLst>
          </p:cNvPr>
          <p:cNvSpPr/>
          <p:nvPr/>
        </p:nvSpPr>
        <p:spPr>
          <a:xfrm>
            <a:off x="2075538" y="2925451"/>
            <a:ext cx="60556" cy="75316"/>
          </a:xfrm>
          <a:prstGeom prst="flowChartConnector">
            <a:avLst/>
          </a:prstGeom>
          <a:solidFill>
            <a:schemeClr val="accent4">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0" name="Straight Arrow Connector 339">
            <a:extLst>
              <a:ext uri="{FF2B5EF4-FFF2-40B4-BE49-F238E27FC236}">
                <a16:creationId xmlns:a16="http://schemas.microsoft.com/office/drawing/2014/main" id="{23E49E5E-C784-8135-77A4-BDD76E1F66E2}"/>
              </a:ext>
            </a:extLst>
          </p:cNvPr>
          <p:cNvCxnSpPr>
            <a:cxnSpLocks/>
            <a:stCxn id="338" idx="2"/>
            <a:endCxn id="339" idx="0"/>
          </p:cNvCxnSpPr>
          <p:nvPr/>
        </p:nvCxnSpPr>
        <p:spPr>
          <a:xfrm>
            <a:off x="2105814" y="2747319"/>
            <a:ext cx="0" cy="17813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41" name="Straight Arrow Connector 340">
            <a:extLst>
              <a:ext uri="{FF2B5EF4-FFF2-40B4-BE49-F238E27FC236}">
                <a16:creationId xmlns:a16="http://schemas.microsoft.com/office/drawing/2014/main" id="{3D63FDF5-3035-210B-D80C-22B1AB4410FA}"/>
              </a:ext>
            </a:extLst>
          </p:cNvPr>
          <p:cNvCxnSpPr>
            <a:cxnSpLocks/>
            <a:endCxn id="339" idx="4"/>
          </p:cNvCxnSpPr>
          <p:nvPr/>
        </p:nvCxnSpPr>
        <p:spPr>
          <a:xfrm flipV="1">
            <a:off x="2105814" y="3000768"/>
            <a:ext cx="0" cy="17844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42" name="Rectangle 341">
            <a:extLst>
              <a:ext uri="{FF2B5EF4-FFF2-40B4-BE49-F238E27FC236}">
                <a16:creationId xmlns:a16="http://schemas.microsoft.com/office/drawing/2014/main" id="{B7CDCBFD-889B-8DEA-AA65-6D345BFA8A3F}"/>
              </a:ext>
            </a:extLst>
          </p:cNvPr>
          <p:cNvSpPr/>
          <p:nvPr/>
        </p:nvSpPr>
        <p:spPr>
          <a:xfrm>
            <a:off x="2277264" y="3180337"/>
            <a:ext cx="212692" cy="14775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BT</a:t>
            </a:r>
            <a:r>
              <a:rPr lang="en-IN" sz="800" baseline="-25000">
                <a:solidFill>
                  <a:schemeClr val="tx1"/>
                </a:solidFill>
                <a:latin typeface="Times New Roman" panose="02020603050405020304" pitchFamily="18" charset="0"/>
                <a:cs typeface="Times New Roman" panose="02020603050405020304" pitchFamily="18" charset="0"/>
              </a:rPr>
              <a:t>4</a:t>
            </a:r>
            <a:endParaRPr lang="en-IN" sz="800">
              <a:solidFill>
                <a:schemeClr val="tx1"/>
              </a:solidFill>
              <a:latin typeface="Times New Roman" panose="02020603050405020304" pitchFamily="18" charset="0"/>
              <a:cs typeface="Times New Roman" panose="02020603050405020304" pitchFamily="18" charset="0"/>
            </a:endParaRPr>
          </a:p>
        </p:txBody>
      </p:sp>
      <p:sp>
        <p:nvSpPr>
          <p:cNvPr id="343" name="Rectangle 342">
            <a:extLst>
              <a:ext uri="{FF2B5EF4-FFF2-40B4-BE49-F238E27FC236}">
                <a16:creationId xmlns:a16="http://schemas.microsoft.com/office/drawing/2014/main" id="{32894042-1827-566D-F397-C40199FA3372}"/>
              </a:ext>
            </a:extLst>
          </p:cNvPr>
          <p:cNvSpPr/>
          <p:nvPr/>
        </p:nvSpPr>
        <p:spPr>
          <a:xfrm>
            <a:off x="2277264" y="2599561"/>
            <a:ext cx="212692" cy="14775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B</a:t>
            </a:r>
            <a:r>
              <a:rPr lang="en-IN" sz="800" baseline="-25000">
                <a:solidFill>
                  <a:schemeClr val="tx1"/>
                </a:solidFill>
                <a:latin typeface="Times New Roman" panose="02020603050405020304" pitchFamily="18" charset="0"/>
                <a:cs typeface="Times New Roman" panose="02020603050405020304" pitchFamily="18" charset="0"/>
              </a:rPr>
              <a:t>4</a:t>
            </a:r>
          </a:p>
        </p:txBody>
      </p:sp>
      <p:sp>
        <p:nvSpPr>
          <p:cNvPr id="344" name="Flowchart: Connector 343">
            <a:extLst>
              <a:ext uri="{FF2B5EF4-FFF2-40B4-BE49-F238E27FC236}">
                <a16:creationId xmlns:a16="http://schemas.microsoft.com/office/drawing/2014/main" id="{B69FA3E3-B55D-FEB7-ACE5-BE9B3B6900C4}"/>
              </a:ext>
            </a:extLst>
          </p:cNvPr>
          <p:cNvSpPr/>
          <p:nvPr/>
        </p:nvSpPr>
        <p:spPr>
          <a:xfrm>
            <a:off x="2353331" y="2925451"/>
            <a:ext cx="60556" cy="75316"/>
          </a:xfrm>
          <a:prstGeom prst="flowChartConnector">
            <a:avLst/>
          </a:prstGeom>
          <a:solidFill>
            <a:schemeClr val="accent4">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5" name="Straight Arrow Connector 344">
            <a:extLst>
              <a:ext uri="{FF2B5EF4-FFF2-40B4-BE49-F238E27FC236}">
                <a16:creationId xmlns:a16="http://schemas.microsoft.com/office/drawing/2014/main" id="{3BF7239C-C2E2-5583-DE26-DAF393167862}"/>
              </a:ext>
            </a:extLst>
          </p:cNvPr>
          <p:cNvCxnSpPr>
            <a:cxnSpLocks/>
            <a:stCxn id="343" idx="2"/>
            <a:endCxn id="344" idx="0"/>
          </p:cNvCxnSpPr>
          <p:nvPr/>
        </p:nvCxnSpPr>
        <p:spPr>
          <a:xfrm>
            <a:off x="2383609" y="2747319"/>
            <a:ext cx="0" cy="17813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46" name="Straight Arrow Connector 345">
            <a:extLst>
              <a:ext uri="{FF2B5EF4-FFF2-40B4-BE49-F238E27FC236}">
                <a16:creationId xmlns:a16="http://schemas.microsoft.com/office/drawing/2014/main" id="{36F855D0-73BA-58CA-DF57-DF415DF67E1F}"/>
              </a:ext>
            </a:extLst>
          </p:cNvPr>
          <p:cNvCxnSpPr>
            <a:cxnSpLocks/>
            <a:endCxn id="344" idx="4"/>
          </p:cNvCxnSpPr>
          <p:nvPr/>
        </p:nvCxnSpPr>
        <p:spPr>
          <a:xfrm flipV="1">
            <a:off x="2383609" y="3000768"/>
            <a:ext cx="0" cy="17844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47" name="Straight Arrow Connector 346">
            <a:extLst>
              <a:ext uri="{FF2B5EF4-FFF2-40B4-BE49-F238E27FC236}">
                <a16:creationId xmlns:a16="http://schemas.microsoft.com/office/drawing/2014/main" id="{272EA83E-5DA8-5944-2F74-0E8B1E6C9875}"/>
              </a:ext>
            </a:extLst>
          </p:cNvPr>
          <p:cNvCxnSpPr>
            <a:cxnSpLocks/>
            <a:stCxn id="295" idx="3"/>
            <a:endCxn id="327" idx="1"/>
          </p:cNvCxnSpPr>
          <p:nvPr/>
        </p:nvCxnSpPr>
        <p:spPr>
          <a:xfrm>
            <a:off x="1307269" y="2673082"/>
            <a:ext cx="143814" cy="359"/>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48" name="Straight Arrow Connector 347">
            <a:extLst>
              <a:ext uri="{FF2B5EF4-FFF2-40B4-BE49-F238E27FC236}">
                <a16:creationId xmlns:a16="http://schemas.microsoft.com/office/drawing/2014/main" id="{1CE2FFF8-6F07-C7D7-EDB1-E68DFF1FB66C}"/>
              </a:ext>
            </a:extLst>
          </p:cNvPr>
          <p:cNvCxnSpPr>
            <a:cxnSpLocks/>
            <a:endCxn id="303" idx="1"/>
          </p:cNvCxnSpPr>
          <p:nvPr/>
        </p:nvCxnSpPr>
        <p:spPr>
          <a:xfrm flipV="1">
            <a:off x="1291029" y="3254216"/>
            <a:ext cx="160055" cy="5335"/>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49" name="Straight Connector 348">
            <a:extLst>
              <a:ext uri="{FF2B5EF4-FFF2-40B4-BE49-F238E27FC236}">
                <a16:creationId xmlns:a16="http://schemas.microsoft.com/office/drawing/2014/main" id="{DCDF4511-41BE-51D4-C2BA-80053706CDD1}"/>
              </a:ext>
            </a:extLst>
          </p:cNvPr>
          <p:cNvCxnSpPr>
            <a:cxnSpLocks/>
            <a:stCxn id="333" idx="1"/>
            <a:endCxn id="327" idx="3"/>
          </p:cNvCxnSpPr>
          <p:nvPr/>
        </p:nvCxnSpPr>
        <p:spPr>
          <a:xfrm flipH="1">
            <a:off x="1663774" y="2673440"/>
            <a:ext cx="558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8B9CE7C-2989-9202-1695-8EC9583831AE}"/>
              </a:ext>
            </a:extLst>
          </p:cNvPr>
          <p:cNvCxnSpPr>
            <a:cxnSpLocks/>
            <a:stCxn id="338" idx="1"/>
          </p:cNvCxnSpPr>
          <p:nvPr/>
        </p:nvCxnSpPr>
        <p:spPr>
          <a:xfrm flipH="1" flipV="1">
            <a:off x="1932293" y="2672619"/>
            <a:ext cx="67176" cy="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6460DDE-B04C-7AB7-13D2-90DA8F7EDB75}"/>
              </a:ext>
            </a:extLst>
          </p:cNvPr>
          <p:cNvCxnSpPr>
            <a:cxnSpLocks/>
            <a:stCxn id="343" idx="1"/>
          </p:cNvCxnSpPr>
          <p:nvPr/>
        </p:nvCxnSpPr>
        <p:spPr>
          <a:xfrm flipH="1" flipV="1">
            <a:off x="2212161" y="2672619"/>
            <a:ext cx="65102" cy="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29D55F5-CB35-7E38-D866-FBED847D23A8}"/>
              </a:ext>
            </a:extLst>
          </p:cNvPr>
          <p:cNvCxnSpPr>
            <a:cxnSpLocks/>
            <a:stCxn id="332" idx="1"/>
            <a:endCxn id="303" idx="3"/>
          </p:cNvCxnSpPr>
          <p:nvPr/>
        </p:nvCxnSpPr>
        <p:spPr>
          <a:xfrm flipH="1">
            <a:off x="1663774" y="3254216"/>
            <a:ext cx="558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A05887-3C1B-89D8-C46B-684880F1519F}"/>
              </a:ext>
            </a:extLst>
          </p:cNvPr>
          <p:cNvCxnSpPr>
            <a:cxnSpLocks/>
          </p:cNvCxnSpPr>
          <p:nvPr/>
        </p:nvCxnSpPr>
        <p:spPr>
          <a:xfrm flipH="1" flipV="1">
            <a:off x="1928267" y="3251751"/>
            <a:ext cx="67176" cy="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2B21DFD-186C-9142-D4F6-FB08CDC9A989}"/>
              </a:ext>
            </a:extLst>
          </p:cNvPr>
          <p:cNvCxnSpPr>
            <a:cxnSpLocks/>
          </p:cNvCxnSpPr>
          <p:nvPr/>
        </p:nvCxnSpPr>
        <p:spPr>
          <a:xfrm flipH="1" flipV="1">
            <a:off x="2208134" y="3251751"/>
            <a:ext cx="65102" cy="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CBC298-384D-3015-F4EC-978D020A3B83}"/>
              </a:ext>
            </a:extLst>
          </p:cNvPr>
          <p:cNvCxnSpPr>
            <a:cxnSpLocks/>
          </p:cNvCxnSpPr>
          <p:nvPr/>
        </p:nvCxnSpPr>
        <p:spPr>
          <a:xfrm flipH="1">
            <a:off x="2489955" y="2672618"/>
            <a:ext cx="11238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BC61C64-FF36-36C5-78C7-068082E9B4B4}"/>
              </a:ext>
            </a:extLst>
          </p:cNvPr>
          <p:cNvSpPr txBox="1"/>
          <p:nvPr/>
        </p:nvSpPr>
        <p:spPr>
          <a:xfrm>
            <a:off x="2553732" y="2578218"/>
            <a:ext cx="43883" cy="91776"/>
          </a:xfrm>
          <a:prstGeom prst="rect">
            <a:avLst/>
          </a:prstGeom>
          <a:solidFill>
            <a:schemeClr val="bg1"/>
          </a:solidFill>
          <a:ln>
            <a:solidFill>
              <a:schemeClr val="bg1"/>
            </a:solidFill>
          </a:ln>
        </p:spPr>
        <p:txBody>
          <a:bodyPr wrap="square" lIns="0" tIns="0" rIns="0" bIns="0" rtlCol="0">
            <a:spAutoFit/>
          </a:bodyPr>
          <a:lstStyle/>
          <a:p>
            <a:r>
              <a:rPr lang="en-IN" sz="600" b="1" dirty="0">
                <a:latin typeface="Times New Roman" panose="02020603050405020304" pitchFamily="18" charset="0"/>
                <a:cs typeface="Times New Roman" panose="02020603050405020304" pitchFamily="18" charset="0"/>
              </a:rPr>
              <a:t>n</a:t>
            </a:r>
          </a:p>
        </p:txBody>
      </p:sp>
      <p:cxnSp>
        <p:nvCxnSpPr>
          <p:cNvPr id="170" name="Straight Connector 169">
            <a:extLst>
              <a:ext uri="{FF2B5EF4-FFF2-40B4-BE49-F238E27FC236}">
                <a16:creationId xmlns:a16="http://schemas.microsoft.com/office/drawing/2014/main" id="{2D21C8F8-92D6-EA34-1DFB-6AEA939253B4}"/>
              </a:ext>
            </a:extLst>
          </p:cNvPr>
          <p:cNvCxnSpPr>
            <a:cxnSpLocks/>
          </p:cNvCxnSpPr>
          <p:nvPr/>
        </p:nvCxnSpPr>
        <p:spPr>
          <a:xfrm flipH="1">
            <a:off x="2487620" y="3251750"/>
            <a:ext cx="11238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0E804B17-778C-5996-4E05-6C08E0B6A322}"/>
              </a:ext>
            </a:extLst>
          </p:cNvPr>
          <p:cNvSpPr txBox="1"/>
          <p:nvPr/>
        </p:nvSpPr>
        <p:spPr>
          <a:xfrm>
            <a:off x="2551397" y="3157350"/>
            <a:ext cx="43883" cy="91776"/>
          </a:xfrm>
          <a:prstGeom prst="rect">
            <a:avLst/>
          </a:prstGeom>
          <a:solidFill>
            <a:schemeClr val="bg1"/>
          </a:solidFill>
          <a:ln>
            <a:solidFill>
              <a:schemeClr val="bg1"/>
            </a:solidFill>
          </a:ln>
        </p:spPr>
        <p:txBody>
          <a:bodyPr wrap="square" lIns="0" tIns="0" rIns="0" bIns="0" rtlCol="0">
            <a:spAutoFit/>
          </a:bodyPr>
          <a:lstStyle/>
          <a:p>
            <a:r>
              <a:rPr lang="en-IN" sz="600" b="1">
                <a:latin typeface="Times New Roman" panose="02020603050405020304" pitchFamily="18" charset="0"/>
                <a:cs typeface="Times New Roman" panose="02020603050405020304" pitchFamily="18" charset="0"/>
              </a:rPr>
              <a:t>n</a:t>
            </a:r>
          </a:p>
        </p:txBody>
      </p:sp>
      <p:cxnSp>
        <p:nvCxnSpPr>
          <p:cNvPr id="172" name="Connector: Elbow 15595">
            <a:extLst>
              <a:ext uri="{FF2B5EF4-FFF2-40B4-BE49-F238E27FC236}">
                <a16:creationId xmlns:a16="http://schemas.microsoft.com/office/drawing/2014/main" id="{77AE61AB-4C65-D32E-5349-BD9605EE602C}"/>
              </a:ext>
            </a:extLst>
          </p:cNvPr>
          <p:cNvCxnSpPr>
            <a:cxnSpLocks/>
            <a:stCxn id="344" idx="6"/>
            <a:endCxn id="325" idx="1"/>
          </p:cNvCxnSpPr>
          <p:nvPr/>
        </p:nvCxnSpPr>
        <p:spPr>
          <a:xfrm flipV="1">
            <a:off x="2413887" y="2674260"/>
            <a:ext cx="402327" cy="288850"/>
          </a:xfrm>
          <a:prstGeom prst="bentConnector5">
            <a:avLst>
              <a:gd name="adj1" fmla="val 56975"/>
              <a:gd name="adj2" fmla="val 141776"/>
              <a:gd name="adj3" fmla="val 10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3" name="Connector: Elbow 15394">
            <a:extLst>
              <a:ext uri="{FF2B5EF4-FFF2-40B4-BE49-F238E27FC236}">
                <a16:creationId xmlns:a16="http://schemas.microsoft.com/office/drawing/2014/main" id="{8FB60B14-1282-7CF0-4328-8B634516BABE}"/>
              </a:ext>
            </a:extLst>
          </p:cNvPr>
          <p:cNvCxnSpPr>
            <a:cxnSpLocks/>
          </p:cNvCxnSpPr>
          <p:nvPr/>
        </p:nvCxnSpPr>
        <p:spPr>
          <a:xfrm flipV="1">
            <a:off x="2135614" y="2674176"/>
            <a:ext cx="798283" cy="288850"/>
          </a:xfrm>
          <a:prstGeom prst="bentConnector5">
            <a:avLst>
              <a:gd name="adj1" fmla="val 14537"/>
              <a:gd name="adj2" fmla="val 159679"/>
              <a:gd name="adj3" fmla="val 10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4" name="Connector: Elbow 15402">
            <a:extLst>
              <a:ext uri="{FF2B5EF4-FFF2-40B4-BE49-F238E27FC236}">
                <a16:creationId xmlns:a16="http://schemas.microsoft.com/office/drawing/2014/main" id="{B125AF60-F9F4-DEE4-5EF6-5A0F247A5E8C}"/>
              </a:ext>
            </a:extLst>
          </p:cNvPr>
          <p:cNvCxnSpPr>
            <a:cxnSpLocks/>
            <a:stCxn id="334" idx="6"/>
            <a:endCxn id="325" idx="3"/>
          </p:cNvCxnSpPr>
          <p:nvPr/>
        </p:nvCxnSpPr>
        <p:spPr>
          <a:xfrm flipV="1">
            <a:off x="1856225" y="2674260"/>
            <a:ext cx="1200252" cy="288850"/>
          </a:xfrm>
          <a:prstGeom prst="bentConnector5">
            <a:avLst>
              <a:gd name="adj1" fmla="val 9513"/>
              <a:gd name="adj2" fmla="val 182699"/>
              <a:gd name="adj3" fmla="val 10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6" name="Connector: Elbow 15409">
            <a:extLst>
              <a:ext uri="{FF2B5EF4-FFF2-40B4-BE49-F238E27FC236}">
                <a16:creationId xmlns:a16="http://schemas.microsoft.com/office/drawing/2014/main" id="{FA043465-EF3F-E083-3865-1F326ED0F420}"/>
              </a:ext>
            </a:extLst>
          </p:cNvPr>
          <p:cNvCxnSpPr>
            <a:cxnSpLocks/>
          </p:cNvCxnSpPr>
          <p:nvPr/>
        </p:nvCxnSpPr>
        <p:spPr>
          <a:xfrm flipV="1">
            <a:off x="1587708" y="2673274"/>
            <a:ext cx="1577085" cy="291312"/>
          </a:xfrm>
          <a:prstGeom prst="bentConnector5">
            <a:avLst>
              <a:gd name="adj1" fmla="val 6762"/>
              <a:gd name="adj2" fmla="val 204825"/>
              <a:gd name="adj3" fmla="val 10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7" name="Straight Arrow Connector 176">
            <a:extLst>
              <a:ext uri="{FF2B5EF4-FFF2-40B4-BE49-F238E27FC236}">
                <a16:creationId xmlns:a16="http://schemas.microsoft.com/office/drawing/2014/main" id="{7C345939-CB57-ABD6-4E30-F55AD0700594}"/>
              </a:ext>
            </a:extLst>
          </p:cNvPr>
          <p:cNvCxnSpPr>
            <a:cxnSpLocks/>
          </p:cNvCxnSpPr>
          <p:nvPr/>
        </p:nvCxnSpPr>
        <p:spPr>
          <a:xfrm flipH="1">
            <a:off x="2741376" y="2997844"/>
            <a:ext cx="4226" cy="35590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9" name="Straight Arrow Connector 178">
            <a:extLst>
              <a:ext uri="{FF2B5EF4-FFF2-40B4-BE49-F238E27FC236}">
                <a16:creationId xmlns:a16="http://schemas.microsoft.com/office/drawing/2014/main" id="{BB24CEC7-1085-CE0D-ADC4-FD8E8E53889E}"/>
              </a:ext>
            </a:extLst>
          </p:cNvPr>
          <p:cNvCxnSpPr>
            <a:cxnSpLocks/>
          </p:cNvCxnSpPr>
          <p:nvPr/>
        </p:nvCxnSpPr>
        <p:spPr>
          <a:xfrm flipH="1">
            <a:off x="3026872" y="3002768"/>
            <a:ext cx="4226" cy="35590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80" name="Straight Arrow Connector 179">
            <a:extLst>
              <a:ext uri="{FF2B5EF4-FFF2-40B4-BE49-F238E27FC236}">
                <a16:creationId xmlns:a16="http://schemas.microsoft.com/office/drawing/2014/main" id="{CB6D5A73-0547-03E8-973B-5A44E69E5DD7}"/>
              </a:ext>
            </a:extLst>
          </p:cNvPr>
          <p:cNvCxnSpPr>
            <a:cxnSpLocks/>
          </p:cNvCxnSpPr>
          <p:nvPr/>
        </p:nvCxnSpPr>
        <p:spPr>
          <a:xfrm>
            <a:off x="1962396" y="3728269"/>
            <a:ext cx="928" cy="21532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81" name="Straight Arrow Connector 180">
            <a:extLst>
              <a:ext uri="{FF2B5EF4-FFF2-40B4-BE49-F238E27FC236}">
                <a16:creationId xmlns:a16="http://schemas.microsoft.com/office/drawing/2014/main" id="{ABE3B2DC-8D05-2F73-9AF6-B1C4025C8F22}"/>
              </a:ext>
            </a:extLst>
          </p:cNvPr>
          <p:cNvCxnSpPr>
            <a:cxnSpLocks/>
          </p:cNvCxnSpPr>
          <p:nvPr/>
        </p:nvCxnSpPr>
        <p:spPr>
          <a:xfrm flipH="1">
            <a:off x="3294812" y="3002768"/>
            <a:ext cx="4226" cy="35590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82" name="Straight Arrow Connector 181">
            <a:extLst>
              <a:ext uri="{FF2B5EF4-FFF2-40B4-BE49-F238E27FC236}">
                <a16:creationId xmlns:a16="http://schemas.microsoft.com/office/drawing/2014/main" id="{B43A9FF6-ED0C-EB51-82B3-CFBFE2545986}"/>
              </a:ext>
            </a:extLst>
          </p:cNvPr>
          <p:cNvCxnSpPr>
            <a:cxnSpLocks/>
          </p:cNvCxnSpPr>
          <p:nvPr/>
        </p:nvCxnSpPr>
        <p:spPr>
          <a:xfrm>
            <a:off x="2290266" y="3786059"/>
            <a:ext cx="1618" cy="152278"/>
          </a:xfrm>
          <a:prstGeom prst="straightConnector1">
            <a:avLst/>
          </a:prstGeom>
          <a:ln w="9525">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F7CF72A-E84E-172A-71B8-15BB93FE43E1}"/>
              </a:ext>
            </a:extLst>
          </p:cNvPr>
          <p:cNvCxnSpPr>
            <a:cxnSpLocks/>
          </p:cNvCxnSpPr>
          <p:nvPr/>
        </p:nvCxnSpPr>
        <p:spPr>
          <a:xfrm flipH="1">
            <a:off x="3580254" y="3002720"/>
            <a:ext cx="4226" cy="35590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7E824749-4747-A1F1-26FD-914957D349AB}"/>
              </a:ext>
            </a:extLst>
          </p:cNvPr>
          <p:cNvCxnSpPr>
            <a:cxnSpLocks/>
          </p:cNvCxnSpPr>
          <p:nvPr/>
        </p:nvCxnSpPr>
        <p:spPr>
          <a:xfrm flipH="1">
            <a:off x="5558886" y="3418382"/>
            <a:ext cx="11238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22B7ED2A-7DE5-8EA8-3CC2-A343990F01B9}"/>
              </a:ext>
            </a:extLst>
          </p:cNvPr>
          <p:cNvSpPr txBox="1"/>
          <p:nvPr/>
        </p:nvSpPr>
        <p:spPr>
          <a:xfrm>
            <a:off x="5622661" y="3323983"/>
            <a:ext cx="43883" cy="91776"/>
          </a:xfrm>
          <a:prstGeom prst="rect">
            <a:avLst/>
          </a:prstGeom>
          <a:solidFill>
            <a:schemeClr val="bg1"/>
          </a:solidFill>
          <a:ln>
            <a:solidFill>
              <a:schemeClr val="bg1"/>
            </a:solidFill>
          </a:ln>
        </p:spPr>
        <p:txBody>
          <a:bodyPr wrap="square" lIns="0" tIns="0" rIns="0" bIns="0" rtlCol="0">
            <a:spAutoFit/>
          </a:bodyPr>
          <a:lstStyle/>
          <a:p>
            <a:r>
              <a:rPr lang="en-IN" sz="600" b="1">
                <a:latin typeface="Times New Roman" panose="02020603050405020304" pitchFamily="18" charset="0"/>
                <a:cs typeface="Times New Roman" panose="02020603050405020304" pitchFamily="18" charset="0"/>
              </a:rPr>
              <a:t>n</a:t>
            </a:r>
          </a:p>
        </p:txBody>
      </p:sp>
      <p:cxnSp>
        <p:nvCxnSpPr>
          <p:cNvPr id="186" name="Straight Connector 185">
            <a:extLst>
              <a:ext uri="{FF2B5EF4-FFF2-40B4-BE49-F238E27FC236}">
                <a16:creationId xmlns:a16="http://schemas.microsoft.com/office/drawing/2014/main" id="{619A6EFE-4845-F5C8-7DDA-BE565A85DB02}"/>
              </a:ext>
            </a:extLst>
          </p:cNvPr>
          <p:cNvCxnSpPr>
            <a:cxnSpLocks/>
          </p:cNvCxnSpPr>
          <p:nvPr/>
        </p:nvCxnSpPr>
        <p:spPr>
          <a:xfrm flipH="1">
            <a:off x="3701744" y="3463652"/>
            <a:ext cx="11238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03FDDAAB-1368-763E-5160-5E92E70D1DEF}"/>
              </a:ext>
            </a:extLst>
          </p:cNvPr>
          <p:cNvSpPr txBox="1"/>
          <p:nvPr/>
        </p:nvSpPr>
        <p:spPr>
          <a:xfrm>
            <a:off x="3765521" y="3369253"/>
            <a:ext cx="43883" cy="91776"/>
          </a:xfrm>
          <a:prstGeom prst="rect">
            <a:avLst/>
          </a:prstGeom>
          <a:solidFill>
            <a:schemeClr val="bg1"/>
          </a:solidFill>
          <a:ln>
            <a:solidFill>
              <a:schemeClr val="bg1"/>
            </a:solidFill>
          </a:ln>
        </p:spPr>
        <p:txBody>
          <a:bodyPr wrap="square" lIns="0" tIns="0" rIns="0" bIns="0" rtlCol="0">
            <a:spAutoFit/>
          </a:bodyPr>
          <a:lstStyle/>
          <a:p>
            <a:r>
              <a:rPr lang="en-IN" sz="600" b="1">
                <a:latin typeface="Times New Roman" panose="02020603050405020304" pitchFamily="18" charset="0"/>
                <a:cs typeface="Times New Roman" panose="02020603050405020304" pitchFamily="18" charset="0"/>
              </a:rPr>
              <a:t>n</a:t>
            </a:r>
          </a:p>
        </p:txBody>
      </p:sp>
      <p:cxnSp>
        <p:nvCxnSpPr>
          <p:cNvPr id="188" name="Straight Connector 187">
            <a:extLst>
              <a:ext uri="{FF2B5EF4-FFF2-40B4-BE49-F238E27FC236}">
                <a16:creationId xmlns:a16="http://schemas.microsoft.com/office/drawing/2014/main" id="{D0DED233-C19E-6F02-5359-9BDDD741C68B}"/>
              </a:ext>
            </a:extLst>
          </p:cNvPr>
          <p:cNvCxnSpPr>
            <a:cxnSpLocks/>
          </p:cNvCxnSpPr>
          <p:nvPr/>
        </p:nvCxnSpPr>
        <p:spPr>
          <a:xfrm flipH="1">
            <a:off x="2778483" y="4487540"/>
            <a:ext cx="145614"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494AB1C8-D113-7124-6408-B287CA8CFF7E}"/>
              </a:ext>
            </a:extLst>
          </p:cNvPr>
          <p:cNvSpPr txBox="1"/>
          <p:nvPr/>
        </p:nvSpPr>
        <p:spPr>
          <a:xfrm>
            <a:off x="2860465" y="4387920"/>
            <a:ext cx="130684" cy="92333"/>
          </a:xfrm>
          <a:prstGeom prst="rect">
            <a:avLst/>
          </a:prstGeom>
          <a:solidFill>
            <a:schemeClr val="bg1"/>
          </a:solidFill>
          <a:ln>
            <a:solidFill>
              <a:schemeClr val="bg1"/>
            </a:solidFill>
          </a:ln>
        </p:spPr>
        <p:txBody>
          <a:bodyPr wrap="square" lIns="0" tIns="0" rIns="0" bIns="0" rtlCol="0">
            <a:spAutoFit/>
          </a:bodyPr>
          <a:lstStyle/>
          <a:p>
            <a:r>
              <a:rPr lang="en-IN" sz="600" b="1" dirty="0">
                <a:latin typeface="Times New Roman" panose="02020603050405020304" pitchFamily="18" charset="0"/>
                <a:cs typeface="Times New Roman" panose="02020603050405020304" pitchFamily="18" charset="0"/>
              </a:rPr>
              <a:t>n-1</a:t>
            </a:r>
          </a:p>
        </p:txBody>
      </p:sp>
      <p:sp>
        <p:nvSpPr>
          <p:cNvPr id="190" name="Rectangle 15360">
            <a:extLst>
              <a:ext uri="{FF2B5EF4-FFF2-40B4-BE49-F238E27FC236}">
                <a16:creationId xmlns:a16="http://schemas.microsoft.com/office/drawing/2014/main" id="{CE56B271-6A05-1EA5-74DB-1AAA6FA12F73}"/>
              </a:ext>
            </a:extLst>
          </p:cNvPr>
          <p:cNvSpPr/>
          <p:nvPr/>
        </p:nvSpPr>
        <p:spPr>
          <a:xfrm>
            <a:off x="1470292" y="4404887"/>
            <a:ext cx="361649" cy="158224"/>
          </a:xfrm>
          <a:custGeom>
            <a:avLst/>
            <a:gdLst>
              <a:gd name="connsiteX0" fmla="*/ 0 w 481015"/>
              <a:gd name="connsiteY0" fmla="*/ 0 h 151208"/>
              <a:gd name="connsiteX1" fmla="*/ 481015 w 481015"/>
              <a:gd name="connsiteY1" fmla="*/ 0 h 151208"/>
              <a:gd name="connsiteX2" fmla="*/ 481015 w 481015"/>
              <a:gd name="connsiteY2" fmla="*/ 151208 h 151208"/>
              <a:gd name="connsiteX3" fmla="*/ 0 w 481015"/>
              <a:gd name="connsiteY3" fmla="*/ 151208 h 151208"/>
              <a:gd name="connsiteX4" fmla="*/ 0 w 481015"/>
              <a:gd name="connsiteY4" fmla="*/ 0 h 151208"/>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275038 w 481015"/>
              <a:gd name="connsiteY2" fmla="*/ 0 h 152994"/>
              <a:gd name="connsiteX3" fmla="*/ 481015 w 481015"/>
              <a:gd name="connsiteY3" fmla="*/ 1786 h 152994"/>
              <a:gd name="connsiteX4" fmla="*/ 481015 w 481015"/>
              <a:gd name="connsiteY4" fmla="*/ 152994 h 152994"/>
              <a:gd name="connsiteX5" fmla="*/ 0 w 481015"/>
              <a:gd name="connsiteY5" fmla="*/ 152994 h 152994"/>
              <a:gd name="connsiteX6" fmla="*/ 0 w 481015"/>
              <a:gd name="connsiteY6"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481015 w 481015"/>
              <a:gd name="connsiteY4" fmla="*/ 1786 h 152994"/>
              <a:gd name="connsiteX5" fmla="*/ 481015 w 481015"/>
              <a:gd name="connsiteY5" fmla="*/ 152994 h 152994"/>
              <a:gd name="connsiteX6" fmla="*/ 0 w 481015"/>
              <a:gd name="connsiteY6" fmla="*/ 152994 h 152994"/>
              <a:gd name="connsiteX7" fmla="*/ 0 w 481015"/>
              <a:gd name="connsiteY7"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353619 w 481015"/>
              <a:gd name="connsiteY4" fmla="*/ 0 h 152994"/>
              <a:gd name="connsiteX5" fmla="*/ 481015 w 481015"/>
              <a:gd name="connsiteY5" fmla="*/ 1786 h 152994"/>
              <a:gd name="connsiteX6" fmla="*/ 481015 w 481015"/>
              <a:gd name="connsiteY6" fmla="*/ 152994 h 152994"/>
              <a:gd name="connsiteX7" fmla="*/ 0 w 481015"/>
              <a:gd name="connsiteY7" fmla="*/ 152994 h 152994"/>
              <a:gd name="connsiteX8" fmla="*/ 0 w 481015"/>
              <a:gd name="connsiteY8"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81015 w 481015"/>
              <a:gd name="connsiteY6" fmla="*/ 1786 h 152994"/>
              <a:gd name="connsiteX7" fmla="*/ 481015 w 481015"/>
              <a:gd name="connsiteY7" fmla="*/ 152994 h 152994"/>
              <a:gd name="connsiteX8" fmla="*/ 0 w 481015"/>
              <a:gd name="connsiteY8" fmla="*/ 152994 h 152994"/>
              <a:gd name="connsiteX9" fmla="*/ 0 w 481015"/>
              <a:gd name="connsiteY9"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08388 w 481015"/>
              <a:gd name="connsiteY6" fmla="*/ 0 h 152994"/>
              <a:gd name="connsiteX7" fmla="*/ 481015 w 481015"/>
              <a:gd name="connsiteY7" fmla="*/ 1786 h 152994"/>
              <a:gd name="connsiteX8" fmla="*/ 481015 w 481015"/>
              <a:gd name="connsiteY8" fmla="*/ 152994 h 152994"/>
              <a:gd name="connsiteX9" fmla="*/ 0 w 481015"/>
              <a:gd name="connsiteY9" fmla="*/ 152994 h 152994"/>
              <a:gd name="connsiteX10" fmla="*/ 0 w 481015"/>
              <a:gd name="connsiteY10" fmla="*/ 1786 h 1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15" h="152994">
                <a:moveTo>
                  <a:pt x="0" y="1786"/>
                </a:moveTo>
                <a:lnTo>
                  <a:pt x="65488" y="2381"/>
                </a:lnTo>
                <a:lnTo>
                  <a:pt x="129782" y="0"/>
                </a:lnTo>
                <a:lnTo>
                  <a:pt x="201219" y="0"/>
                </a:lnTo>
                <a:lnTo>
                  <a:pt x="275038" y="0"/>
                </a:lnTo>
                <a:lnTo>
                  <a:pt x="353619" y="0"/>
                </a:lnTo>
                <a:lnTo>
                  <a:pt x="408388" y="0"/>
                </a:lnTo>
                <a:lnTo>
                  <a:pt x="481015" y="1786"/>
                </a:lnTo>
                <a:lnTo>
                  <a:pt x="481015" y="152994"/>
                </a:lnTo>
                <a:lnTo>
                  <a:pt x="0" y="152994"/>
                </a:lnTo>
                <a:lnTo>
                  <a:pt x="0" y="1786"/>
                </a:lnTo>
                <a:close/>
              </a:path>
            </a:pathLst>
          </a:cu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X1</a:t>
            </a:r>
          </a:p>
        </p:txBody>
      </p:sp>
      <p:sp>
        <p:nvSpPr>
          <p:cNvPr id="191" name="Rectangle 15360">
            <a:extLst>
              <a:ext uri="{FF2B5EF4-FFF2-40B4-BE49-F238E27FC236}">
                <a16:creationId xmlns:a16="http://schemas.microsoft.com/office/drawing/2014/main" id="{E5F36579-54BE-DE00-85D9-A667CF00C962}"/>
              </a:ext>
            </a:extLst>
          </p:cNvPr>
          <p:cNvSpPr/>
          <p:nvPr/>
        </p:nvSpPr>
        <p:spPr>
          <a:xfrm>
            <a:off x="1931559" y="4404887"/>
            <a:ext cx="361649" cy="158224"/>
          </a:xfrm>
          <a:custGeom>
            <a:avLst/>
            <a:gdLst>
              <a:gd name="connsiteX0" fmla="*/ 0 w 481015"/>
              <a:gd name="connsiteY0" fmla="*/ 0 h 151208"/>
              <a:gd name="connsiteX1" fmla="*/ 481015 w 481015"/>
              <a:gd name="connsiteY1" fmla="*/ 0 h 151208"/>
              <a:gd name="connsiteX2" fmla="*/ 481015 w 481015"/>
              <a:gd name="connsiteY2" fmla="*/ 151208 h 151208"/>
              <a:gd name="connsiteX3" fmla="*/ 0 w 481015"/>
              <a:gd name="connsiteY3" fmla="*/ 151208 h 151208"/>
              <a:gd name="connsiteX4" fmla="*/ 0 w 481015"/>
              <a:gd name="connsiteY4" fmla="*/ 0 h 151208"/>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275038 w 481015"/>
              <a:gd name="connsiteY2" fmla="*/ 0 h 152994"/>
              <a:gd name="connsiteX3" fmla="*/ 481015 w 481015"/>
              <a:gd name="connsiteY3" fmla="*/ 1786 h 152994"/>
              <a:gd name="connsiteX4" fmla="*/ 481015 w 481015"/>
              <a:gd name="connsiteY4" fmla="*/ 152994 h 152994"/>
              <a:gd name="connsiteX5" fmla="*/ 0 w 481015"/>
              <a:gd name="connsiteY5" fmla="*/ 152994 h 152994"/>
              <a:gd name="connsiteX6" fmla="*/ 0 w 481015"/>
              <a:gd name="connsiteY6"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481015 w 481015"/>
              <a:gd name="connsiteY4" fmla="*/ 1786 h 152994"/>
              <a:gd name="connsiteX5" fmla="*/ 481015 w 481015"/>
              <a:gd name="connsiteY5" fmla="*/ 152994 h 152994"/>
              <a:gd name="connsiteX6" fmla="*/ 0 w 481015"/>
              <a:gd name="connsiteY6" fmla="*/ 152994 h 152994"/>
              <a:gd name="connsiteX7" fmla="*/ 0 w 481015"/>
              <a:gd name="connsiteY7"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353619 w 481015"/>
              <a:gd name="connsiteY4" fmla="*/ 0 h 152994"/>
              <a:gd name="connsiteX5" fmla="*/ 481015 w 481015"/>
              <a:gd name="connsiteY5" fmla="*/ 1786 h 152994"/>
              <a:gd name="connsiteX6" fmla="*/ 481015 w 481015"/>
              <a:gd name="connsiteY6" fmla="*/ 152994 h 152994"/>
              <a:gd name="connsiteX7" fmla="*/ 0 w 481015"/>
              <a:gd name="connsiteY7" fmla="*/ 152994 h 152994"/>
              <a:gd name="connsiteX8" fmla="*/ 0 w 481015"/>
              <a:gd name="connsiteY8"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81015 w 481015"/>
              <a:gd name="connsiteY6" fmla="*/ 1786 h 152994"/>
              <a:gd name="connsiteX7" fmla="*/ 481015 w 481015"/>
              <a:gd name="connsiteY7" fmla="*/ 152994 h 152994"/>
              <a:gd name="connsiteX8" fmla="*/ 0 w 481015"/>
              <a:gd name="connsiteY8" fmla="*/ 152994 h 152994"/>
              <a:gd name="connsiteX9" fmla="*/ 0 w 481015"/>
              <a:gd name="connsiteY9"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08388 w 481015"/>
              <a:gd name="connsiteY6" fmla="*/ 0 h 152994"/>
              <a:gd name="connsiteX7" fmla="*/ 481015 w 481015"/>
              <a:gd name="connsiteY7" fmla="*/ 1786 h 152994"/>
              <a:gd name="connsiteX8" fmla="*/ 481015 w 481015"/>
              <a:gd name="connsiteY8" fmla="*/ 152994 h 152994"/>
              <a:gd name="connsiteX9" fmla="*/ 0 w 481015"/>
              <a:gd name="connsiteY9" fmla="*/ 152994 h 152994"/>
              <a:gd name="connsiteX10" fmla="*/ 0 w 481015"/>
              <a:gd name="connsiteY10" fmla="*/ 1786 h 1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15" h="152994">
                <a:moveTo>
                  <a:pt x="0" y="1786"/>
                </a:moveTo>
                <a:lnTo>
                  <a:pt x="65488" y="2381"/>
                </a:lnTo>
                <a:lnTo>
                  <a:pt x="129782" y="0"/>
                </a:lnTo>
                <a:lnTo>
                  <a:pt x="201219" y="0"/>
                </a:lnTo>
                <a:lnTo>
                  <a:pt x="275038" y="0"/>
                </a:lnTo>
                <a:lnTo>
                  <a:pt x="353619" y="0"/>
                </a:lnTo>
                <a:lnTo>
                  <a:pt x="408388" y="0"/>
                </a:lnTo>
                <a:lnTo>
                  <a:pt x="481015" y="1786"/>
                </a:lnTo>
                <a:lnTo>
                  <a:pt x="481015" y="152994"/>
                </a:lnTo>
                <a:lnTo>
                  <a:pt x="0" y="152994"/>
                </a:lnTo>
                <a:lnTo>
                  <a:pt x="0" y="1786"/>
                </a:lnTo>
                <a:close/>
              </a:path>
            </a:pathLst>
          </a:cu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X2</a:t>
            </a:r>
          </a:p>
        </p:txBody>
      </p:sp>
      <p:cxnSp>
        <p:nvCxnSpPr>
          <p:cNvPr id="352" name="Straight Arrow Connector 351">
            <a:extLst>
              <a:ext uri="{FF2B5EF4-FFF2-40B4-BE49-F238E27FC236}">
                <a16:creationId xmlns:a16="http://schemas.microsoft.com/office/drawing/2014/main" id="{7AD461FE-B769-C186-E863-A42153EB26DB}"/>
              </a:ext>
            </a:extLst>
          </p:cNvPr>
          <p:cNvCxnSpPr>
            <a:cxnSpLocks/>
          </p:cNvCxnSpPr>
          <p:nvPr/>
        </p:nvCxnSpPr>
        <p:spPr>
          <a:xfrm flipV="1">
            <a:off x="3658435" y="2831050"/>
            <a:ext cx="172040" cy="5336"/>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53" name="Straight Arrow Connector 7">
            <a:extLst>
              <a:ext uri="{FF2B5EF4-FFF2-40B4-BE49-F238E27FC236}">
                <a16:creationId xmlns:a16="http://schemas.microsoft.com/office/drawing/2014/main" id="{42E77586-84C2-7131-C9B5-F3BE8E96B9D6}"/>
              </a:ext>
            </a:extLst>
          </p:cNvPr>
          <p:cNvCxnSpPr>
            <a:cxnSpLocks/>
          </p:cNvCxnSpPr>
          <p:nvPr/>
        </p:nvCxnSpPr>
        <p:spPr>
          <a:xfrm>
            <a:off x="3899591" y="3432942"/>
            <a:ext cx="103988" cy="113078"/>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54" name="Straight Arrow Connector 353">
            <a:extLst>
              <a:ext uri="{FF2B5EF4-FFF2-40B4-BE49-F238E27FC236}">
                <a16:creationId xmlns:a16="http://schemas.microsoft.com/office/drawing/2014/main" id="{FCDC2419-E603-12EE-8341-58A531E0DF80}"/>
              </a:ext>
            </a:extLst>
          </p:cNvPr>
          <p:cNvCxnSpPr>
            <a:cxnSpLocks/>
          </p:cNvCxnSpPr>
          <p:nvPr/>
        </p:nvCxnSpPr>
        <p:spPr>
          <a:xfrm flipV="1">
            <a:off x="3018653" y="4479813"/>
            <a:ext cx="802012" cy="2666"/>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55" name="Straight Arrow Connector 354">
            <a:extLst>
              <a:ext uri="{FF2B5EF4-FFF2-40B4-BE49-F238E27FC236}">
                <a16:creationId xmlns:a16="http://schemas.microsoft.com/office/drawing/2014/main" id="{E58E379E-23D6-729A-C2BF-A0FB15BFBBD4}"/>
              </a:ext>
            </a:extLst>
          </p:cNvPr>
          <p:cNvCxnSpPr>
            <a:cxnSpLocks/>
          </p:cNvCxnSpPr>
          <p:nvPr/>
        </p:nvCxnSpPr>
        <p:spPr>
          <a:xfrm>
            <a:off x="5440206" y="3471791"/>
            <a:ext cx="0" cy="190128"/>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56" name="Straight Connector 355">
            <a:extLst>
              <a:ext uri="{FF2B5EF4-FFF2-40B4-BE49-F238E27FC236}">
                <a16:creationId xmlns:a16="http://schemas.microsoft.com/office/drawing/2014/main" id="{057E885A-7819-B175-BA02-1DBD27325CCC}"/>
              </a:ext>
            </a:extLst>
          </p:cNvPr>
          <p:cNvCxnSpPr>
            <a:cxnSpLocks/>
            <a:stCxn id="313" idx="1"/>
            <a:endCxn id="312" idx="3"/>
          </p:cNvCxnSpPr>
          <p:nvPr/>
        </p:nvCxnSpPr>
        <p:spPr>
          <a:xfrm flipH="1">
            <a:off x="4962052" y="3397862"/>
            <a:ext cx="389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48BCF18-777B-0B0E-A63F-5FCEE8A35FCB}"/>
              </a:ext>
            </a:extLst>
          </p:cNvPr>
          <p:cNvCxnSpPr>
            <a:cxnSpLocks/>
            <a:stCxn id="314" idx="1"/>
            <a:endCxn id="313" idx="3"/>
          </p:cNvCxnSpPr>
          <p:nvPr/>
        </p:nvCxnSpPr>
        <p:spPr>
          <a:xfrm flipH="1">
            <a:off x="5150647" y="3397862"/>
            <a:ext cx="389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CFDBADB-847F-895C-FCF3-BA4D6413C10C}"/>
              </a:ext>
            </a:extLst>
          </p:cNvPr>
          <p:cNvCxnSpPr>
            <a:cxnSpLocks/>
            <a:stCxn id="318" idx="1"/>
            <a:endCxn id="314" idx="3"/>
          </p:cNvCxnSpPr>
          <p:nvPr/>
        </p:nvCxnSpPr>
        <p:spPr>
          <a:xfrm flipH="1">
            <a:off x="5339242" y="3397862"/>
            <a:ext cx="38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Connector: Elbow 15590">
            <a:extLst>
              <a:ext uri="{FF2B5EF4-FFF2-40B4-BE49-F238E27FC236}">
                <a16:creationId xmlns:a16="http://schemas.microsoft.com/office/drawing/2014/main" id="{1294C206-4FAD-46AF-CCFC-310FAF4FB096}"/>
              </a:ext>
            </a:extLst>
          </p:cNvPr>
          <p:cNvCxnSpPr>
            <a:cxnSpLocks/>
            <a:endCxn id="404" idx="2"/>
          </p:cNvCxnSpPr>
          <p:nvPr/>
        </p:nvCxnSpPr>
        <p:spPr>
          <a:xfrm rot="5400000" flipH="1" flipV="1">
            <a:off x="6377639" y="4035871"/>
            <a:ext cx="152233" cy="1661"/>
          </a:xfrm>
          <a:prstGeom prst="bentConnector3">
            <a:avLst>
              <a:gd name="adj1" fmla="val 50000"/>
            </a:avLst>
          </a:prstGeom>
          <a:ln>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60" name="Connector: Elbow 15408">
            <a:extLst>
              <a:ext uri="{FF2B5EF4-FFF2-40B4-BE49-F238E27FC236}">
                <a16:creationId xmlns:a16="http://schemas.microsoft.com/office/drawing/2014/main" id="{3B4AE5D8-5E36-4C81-B27A-CB7BD1D42150}"/>
              </a:ext>
            </a:extLst>
          </p:cNvPr>
          <p:cNvCxnSpPr>
            <a:cxnSpLocks/>
            <a:stCxn id="299" idx="3"/>
            <a:endCxn id="312" idx="1"/>
          </p:cNvCxnSpPr>
          <p:nvPr/>
        </p:nvCxnSpPr>
        <p:spPr>
          <a:xfrm flipV="1">
            <a:off x="4359040" y="3397863"/>
            <a:ext cx="453340" cy="250375"/>
          </a:xfrm>
          <a:prstGeom prst="bentConnector3">
            <a:avLst>
              <a:gd name="adj1" fmla="val 5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61" name="Connector: Elbow 15618">
            <a:extLst>
              <a:ext uri="{FF2B5EF4-FFF2-40B4-BE49-F238E27FC236}">
                <a16:creationId xmlns:a16="http://schemas.microsoft.com/office/drawing/2014/main" id="{B316D14E-91B0-8A5D-9C07-C8FE40826C3D}"/>
              </a:ext>
            </a:extLst>
          </p:cNvPr>
          <p:cNvCxnSpPr>
            <a:cxnSpLocks/>
          </p:cNvCxnSpPr>
          <p:nvPr/>
        </p:nvCxnSpPr>
        <p:spPr>
          <a:xfrm rot="10800000">
            <a:off x="5635313" y="2973868"/>
            <a:ext cx="613668" cy="720803"/>
          </a:xfrm>
          <a:prstGeom prst="bentConnector3">
            <a:avLst>
              <a:gd name="adj1" fmla="val 5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62" name="Rectangle: Rounded Corners 15379">
            <a:extLst>
              <a:ext uri="{FF2B5EF4-FFF2-40B4-BE49-F238E27FC236}">
                <a16:creationId xmlns:a16="http://schemas.microsoft.com/office/drawing/2014/main" id="{F136B41F-4524-22C5-3910-69938784F8D3}"/>
              </a:ext>
            </a:extLst>
          </p:cNvPr>
          <p:cNvSpPr/>
          <p:nvPr/>
        </p:nvSpPr>
        <p:spPr>
          <a:xfrm>
            <a:off x="4372347" y="2131076"/>
            <a:ext cx="136832" cy="2568129"/>
          </a:xfrm>
          <a:prstGeom prst="roundRect">
            <a:avLst/>
          </a:prstGeom>
          <a:solidFill>
            <a:srgbClr val="FDB1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IN" sz="800" i="1" dirty="0">
                <a:solidFill>
                  <a:schemeClr val="tx1"/>
                </a:solidFill>
                <a:latin typeface="Times New Roman" panose="02020603050405020304" pitchFamily="18" charset="0"/>
                <a:cs typeface="Times New Roman" panose="02020603050405020304" pitchFamily="18" charset="0"/>
              </a:rPr>
              <a:t>Transmission (with information loss in stego-data)</a:t>
            </a:r>
          </a:p>
        </p:txBody>
      </p:sp>
      <p:cxnSp>
        <p:nvCxnSpPr>
          <p:cNvPr id="363" name="Straight Connector 362">
            <a:extLst>
              <a:ext uri="{FF2B5EF4-FFF2-40B4-BE49-F238E27FC236}">
                <a16:creationId xmlns:a16="http://schemas.microsoft.com/office/drawing/2014/main" id="{72C370D0-09D4-15D3-84EA-E044BBEFB4DB}"/>
              </a:ext>
            </a:extLst>
          </p:cNvPr>
          <p:cNvCxnSpPr/>
          <p:nvPr/>
        </p:nvCxnSpPr>
        <p:spPr>
          <a:xfrm flipV="1">
            <a:off x="1730185" y="3654805"/>
            <a:ext cx="1006348" cy="71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85CE9E7-2299-9CB0-DCAB-95E8EDCD506B}"/>
              </a:ext>
            </a:extLst>
          </p:cNvPr>
          <p:cNvCxnSpPr>
            <a:endCxn id="304" idx="2"/>
          </p:cNvCxnSpPr>
          <p:nvPr/>
        </p:nvCxnSpPr>
        <p:spPr>
          <a:xfrm flipV="1">
            <a:off x="2736533" y="3501506"/>
            <a:ext cx="4844" cy="1706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02472B86-53B6-1104-9828-A8F569EF0169}"/>
              </a:ext>
            </a:extLst>
          </p:cNvPr>
          <p:cNvCxnSpPr>
            <a:cxnSpLocks/>
          </p:cNvCxnSpPr>
          <p:nvPr/>
        </p:nvCxnSpPr>
        <p:spPr>
          <a:xfrm>
            <a:off x="1730185" y="3654805"/>
            <a:ext cx="0" cy="283337"/>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66" name="Straight Connector 365">
            <a:extLst>
              <a:ext uri="{FF2B5EF4-FFF2-40B4-BE49-F238E27FC236}">
                <a16:creationId xmlns:a16="http://schemas.microsoft.com/office/drawing/2014/main" id="{C4A0AE30-A6F3-4B8E-7805-5458132A228B}"/>
              </a:ext>
            </a:extLst>
          </p:cNvPr>
          <p:cNvCxnSpPr/>
          <p:nvPr/>
        </p:nvCxnSpPr>
        <p:spPr>
          <a:xfrm flipV="1">
            <a:off x="2976493" y="3489835"/>
            <a:ext cx="1211" cy="1755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19CA4C8-7C51-1F26-DAAE-5A8D963550AF}"/>
              </a:ext>
            </a:extLst>
          </p:cNvPr>
          <p:cNvCxnSpPr/>
          <p:nvPr/>
        </p:nvCxnSpPr>
        <p:spPr>
          <a:xfrm flipV="1">
            <a:off x="3074153" y="3501082"/>
            <a:ext cx="2375" cy="2276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B703EAA-8F84-F675-E75C-7D9029B84319}"/>
              </a:ext>
            </a:extLst>
          </p:cNvPr>
          <p:cNvCxnSpPr/>
          <p:nvPr/>
        </p:nvCxnSpPr>
        <p:spPr>
          <a:xfrm flipV="1">
            <a:off x="1957056" y="3731168"/>
            <a:ext cx="1116783"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7962729-EFA8-A63F-60D2-8EB1689B0C30}"/>
              </a:ext>
            </a:extLst>
          </p:cNvPr>
          <p:cNvCxnSpPr/>
          <p:nvPr/>
        </p:nvCxnSpPr>
        <p:spPr>
          <a:xfrm flipV="1">
            <a:off x="3254224" y="3495367"/>
            <a:ext cx="2375" cy="2276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A530F296-E1A4-A834-CE8F-3E0B319FEF8C}"/>
              </a:ext>
            </a:extLst>
          </p:cNvPr>
          <p:cNvCxnSpPr/>
          <p:nvPr/>
        </p:nvCxnSpPr>
        <p:spPr>
          <a:xfrm>
            <a:off x="2290579" y="3789023"/>
            <a:ext cx="10522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0F5AE18B-0AC6-C005-54BA-8DD9ADF6780B}"/>
              </a:ext>
            </a:extLst>
          </p:cNvPr>
          <p:cNvCxnSpPr/>
          <p:nvPr/>
        </p:nvCxnSpPr>
        <p:spPr>
          <a:xfrm flipV="1">
            <a:off x="3343038" y="3499106"/>
            <a:ext cx="811" cy="29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5AE50D22-A458-79E6-FD2D-A817B652D17D}"/>
              </a:ext>
            </a:extLst>
          </p:cNvPr>
          <p:cNvCxnSpPr>
            <a:cxnSpLocks/>
          </p:cNvCxnSpPr>
          <p:nvPr/>
        </p:nvCxnSpPr>
        <p:spPr>
          <a:xfrm>
            <a:off x="2510258" y="3855900"/>
            <a:ext cx="407" cy="87691"/>
          </a:xfrm>
          <a:prstGeom prst="straightConnector1">
            <a:avLst/>
          </a:prstGeom>
          <a:ln w="9525">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07FCC72-6262-D3D3-6A5C-9981701CE14F}"/>
              </a:ext>
            </a:extLst>
          </p:cNvPr>
          <p:cNvCxnSpPr/>
          <p:nvPr/>
        </p:nvCxnSpPr>
        <p:spPr>
          <a:xfrm>
            <a:off x="2511530" y="3852196"/>
            <a:ext cx="111002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5C8AB891-669E-1BE8-E00D-C56D4222A361}"/>
              </a:ext>
            </a:extLst>
          </p:cNvPr>
          <p:cNvCxnSpPr/>
          <p:nvPr/>
        </p:nvCxnSpPr>
        <p:spPr>
          <a:xfrm flipV="1">
            <a:off x="3532096" y="3493853"/>
            <a:ext cx="811" cy="29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3BC919D7-D58B-D864-1B97-4780A2F10BDA}"/>
              </a:ext>
            </a:extLst>
          </p:cNvPr>
          <p:cNvCxnSpPr/>
          <p:nvPr/>
        </p:nvCxnSpPr>
        <p:spPr>
          <a:xfrm flipV="1">
            <a:off x="3606760" y="3504362"/>
            <a:ext cx="5973" cy="3441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39D23C06-75E4-6370-AC7E-018AE582236E}"/>
              </a:ext>
            </a:extLst>
          </p:cNvPr>
          <p:cNvCxnSpPr/>
          <p:nvPr/>
        </p:nvCxnSpPr>
        <p:spPr>
          <a:xfrm flipV="1">
            <a:off x="3342820" y="3499106"/>
            <a:ext cx="811" cy="298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F544E530-BC2F-AE04-911F-DE5715427791}"/>
              </a:ext>
            </a:extLst>
          </p:cNvPr>
          <p:cNvCxnSpPr/>
          <p:nvPr/>
        </p:nvCxnSpPr>
        <p:spPr>
          <a:xfrm flipV="1">
            <a:off x="3531067" y="3493853"/>
            <a:ext cx="811" cy="298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3089255C-0CA6-DE66-8A24-281A36925243}"/>
              </a:ext>
            </a:extLst>
          </p:cNvPr>
          <p:cNvCxnSpPr>
            <a:cxnSpLocks/>
          </p:cNvCxnSpPr>
          <p:nvPr/>
        </p:nvCxnSpPr>
        <p:spPr>
          <a:xfrm>
            <a:off x="1651117" y="4229321"/>
            <a:ext cx="0" cy="167139"/>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79" name="Straight Arrow Connector 378">
            <a:extLst>
              <a:ext uri="{FF2B5EF4-FFF2-40B4-BE49-F238E27FC236}">
                <a16:creationId xmlns:a16="http://schemas.microsoft.com/office/drawing/2014/main" id="{F18E4C78-172B-3263-D46F-B1AFD5676CA8}"/>
              </a:ext>
            </a:extLst>
          </p:cNvPr>
          <p:cNvCxnSpPr>
            <a:cxnSpLocks/>
            <a:stCxn id="326" idx="2"/>
          </p:cNvCxnSpPr>
          <p:nvPr/>
        </p:nvCxnSpPr>
        <p:spPr>
          <a:xfrm>
            <a:off x="2118511" y="4229321"/>
            <a:ext cx="261" cy="17659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380" name="Straight Arrow Connector 379">
            <a:extLst>
              <a:ext uri="{FF2B5EF4-FFF2-40B4-BE49-F238E27FC236}">
                <a16:creationId xmlns:a16="http://schemas.microsoft.com/office/drawing/2014/main" id="{675CCFD1-C6D4-E2D8-1957-10EFE8D42BAE}"/>
              </a:ext>
            </a:extLst>
          </p:cNvPr>
          <p:cNvCxnSpPr>
            <a:cxnSpLocks/>
          </p:cNvCxnSpPr>
          <p:nvPr/>
        </p:nvCxnSpPr>
        <p:spPr>
          <a:xfrm>
            <a:off x="2569171" y="4222864"/>
            <a:ext cx="0" cy="177795"/>
          </a:xfrm>
          <a:prstGeom prst="straightConnector1">
            <a:avLst/>
          </a:prstGeom>
          <a:ln w="9525">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A4205C0C-F39B-FDD4-DBFC-B3EB49387016}"/>
              </a:ext>
            </a:extLst>
          </p:cNvPr>
          <p:cNvCxnSpPr/>
          <p:nvPr/>
        </p:nvCxnSpPr>
        <p:spPr>
          <a:xfrm>
            <a:off x="2743490" y="3654805"/>
            <a:ext cx="23979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BF0E446A-0EC0-E089-E883-99B423F241B2}"/>
              </a:ext>
            </a:extLst>
          </p:cNvPr>
          <p:cNvCxnSpPr/>
          <p:nvPr/>
        </p:nvCxnSpPr>
        <p:spPr>
          <a:xfrm>
            <a:off x="3073840" y="3731168"/>
            <a:ext cx="18673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133BD02-C700-1A38-1BA5-150BC749DA19}"/>
              </a:ext>
            </a:extLst>
          </p:cNvPr>
          <p:cNvCxnSpPr/>
          <p:nvPr/>
        </p:nvCxnSpPr>
        <p:spPr>
          <a:xfrm>
            <a:off x="3346926" y="3788958"/>
            <a:ext cx="18673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81748E15-9B95-852A-A584-BB2F73DAAB61}"/>
              </a:ext>
            </a:extLst>
          </p:cNvPr>
          <p:cNvCxnSpPr>
            <a:cxnSpLocks/>
            <a:stCxn id="302" idx="3"/>
            <a:endCxn id="387" idx="1"/>
          </p:cNvCxnSpPr>
          <p:nvPr/>
        </p:nvCxnSpPr>
        <p:spPr>
          <a:xfrm>
            <a:off x="7745657" y="3279844"/>
            <a:ext cx="230355" cy="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85" name="Rectangle 384">
            <a:extLst>
              <a:ext uri="{FF2B5EF4-FFF2-40B4-BE49-F238E27FC236}">
                <a16:creationId xmlns:a16="http://schemas.microsoft.com/office/drawing/2014/main" id="{341DE8D2-9196-0745-4D1F-7EDAD2D22084}"/>
              </a:ext>
            </a:extLst>
          </p:cNvPr>
          <p:cNvSpPr/>
          <p:nvPr/>
        </p:nvSpPr>
        <p:spPr>
          <a:xfrm>
            <a:off x="7928997" y="2422880"/>
            <a:ext cx="746765" cy="290451"/>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Arrhythmia</a:t>
            </a:r>
          </a:p>
        </p:txBody>
      </p:sp>
      <p:sp>
        <p:nvSpPr>
          <p:cNvPr id="386" name="Diamond 385">
            <a:extLst>
              <a:ext uri="{FF2B5EF4-FFF2-40B4-BE49-F238E27FC236}">
                <a16:creationId xmlns:a16="http://schemas.microsoft.com/office/drawing/2014/main" id="{5CE20038-8D1C-6797-A09B-03A955536B66}"/>
              </a:ext>
            </a:extLst>
          </p:cNvPr>
          <p:cNvSpPr/>
          <p:nvPr/>
        </p:nvSpPr>
        <p:spPr>
          <a:xfrm>
            <a:off x="8022992" y="2925450"/>
            <a:ext cx="558775" cy="695693"/>
          </a:xfrm>
          <a:prstGeom prst="diamond">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txBody>
          <a:bodyPr rtlCol="0" anchor="ctr"/>
          <a:lstStyle/>
          <a:p>
            <a:pPr algn="ctr"/>
            <a:endParaRPr lang="en-IN" sz="800" dirty="0">
              <a:solidFill>
                <a:schemeClr val="tx1"/>
              </a:solidFill>
              <a:latin typeface="Times New Roman" panose="02020603050405020304" pitchFamily="18" charset="0"/>
              <a:cs typeface="Times New Roman" panose="02020603050405020304" pitchFamily="18" charset="0"/>
            </a:endParaRPr>
          </a:p>
        </p:txBody>
      </p:sp>
      <p:sp>
        <p:nvSpPr>
          <p:cNvPr id="387" name="TextBox 386">
            <a:extLst>
              <a:ext uri="{FF2B5EF4-FFF2-40B4-BE49-F238E27FC236}">
                <a16:creationId xmlns:a16="http://schemas.microsoft.com/office/drawing/2014/main" id="{BB3EC8BF-F39B-5FB1-1313-CC36C9C717E4}"/>
              </a:ext>
            </a:extLst>
          </p:cNvPr>
          <p:cNvSpPr txBox="1"/>
          <p:nvPr/>
        </p:nvSpPr>
        <p:spPr>
          <a:xfrm>
            <a:off x="7976012" y="3049011"/>
            <a:ext cx="635489" cy="461665"/>
          </a:xfrm>
          <a:prstGeom prst="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path path="circle">
              <a:fillToRect l="50000" t="50000" r="50000" b="50000"/>
            </a:path>
            <a:tileRect/>
          </a:gradFill>
          <a:ln>
            <a:solidFill>
              <a:schemeClr val="tx1"/>
            </a:solidFill>
          </a:ln>
        </p:spPr>
        <p:txBody>
          <a:bodyPr wrap="square" rtlCol="0">
            <a:spAutoFit/>
          </a:bodyPr>
          <a:lstStyle/>
          <a:p>
            <a:pPr algn="ctr"/>
            <a:r>
              <a:rPr lang="en-US" sz="800" dirty="0">
                <a:latin typeface="Times New Roman" panose="02020603050405020304" pitchFamily="18" charset="0"/>
                <a:cs typeface="Times New Roman" panose="02020603050405020304" pitchFamily="18" charset="0"/>
              </a:rPr>
              <a:t>Irregular</a:t>
            </a:r>
          </a:p>
          <a:p>
            <a:pPr algn="ctr"/>
            <a:r>
              <a:rPr lang="en-US" sz="800" dirty="0">
                <a:latin typeface="Times New Roman" panose="02020603050405020304" pitchFamily="18" charset="0"/>
                <a:cs typeface="Times New Roman" panose="02020603050405020304" pitchFamily="18" charset="0"/>
              </a:rPr>
              <a:t>Heart beat</a:t>
            </a:r>
            <a:endParaRPr lang="en-IN" sz="800" dirty="0">
              <a:latin typeface="Times New Roman" panose="02020603050405020304" pitchFamily="18" charset="0"/>
              <a:cs typeface="Times New Roman" panose="02020603050405020304" pitchFamily="18" charset="0"/>
            </a:endParaRPr>
          </a:p>
        </p:txBody>
      </p:sp>
      <p:cxnSp>
        <p:nvCxnSpPr>
          <p:cNvPr id="388" name="Straight Arrow Connector 387">
            <a:extLst>
              <a:ext uri="{FF2B5EF4-FFF2-40B4-BE49-F238E27FC236}">
                <a16:creationId xmlns:a16="http://schemas.microsoft.com/office/drawing/2014/main" id="{62918220-E746-FD48-0587-23D3C65EB6A8}"/>
              </a:ext>
            </a:extLst>
          </p:cNvPr>
          <p:cNvCxnSpPr>
            <a:cxnSpLocks/>
            <a:stCxn id="386" idx="0"/>
            <a:endCxn id="385" idx="2"/>
          </p:cNvCxnSpPr>
          <p:nvPr/>
        </p:nvCxnSpPr>
        <p:spPr>
          <a:xfrm flipV="1">
            <a:off x="8302380" y="2713331"/>
            <a:ext cx="0" cy="212119"/>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89" name="Rectangle 388">
            <a:extLst>
              <a:ext uri="{FF2B5EF4-FFF2-40B4-BE49-F238E27FC236}">
                <a16:creationId xmlns:a16="http://schemas.microsoft.com/office/drawing/2014/main" id="{2AB3C4F7-2EFB-3B95-0117-218D5D891D1A}"/>
              </a:ext>
            </a:extLst>
          </p:cNvPr>
          <p:cNvSpPr/>
          <p:nvPr/>
        </p:nvSpPr>
        <p:spPr>
          <a:xfrm>
            <a:off x="7928997" y="3834005"/>
            <a:ext cx="746765" cy="29045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Times New Roman" panose="02020603050405020304" pitchFamily="18" charset="0"/>
                <a:cs typeface="Times New Roman" panose="02020603050405020304" pitchFamily="18" charset="0"/>
              </a:rPr>
              <a:t>Normal</a:t>
            </a:r>
            <a:endParaRPr lang="en-IN" sz="900" dirty="0">
              <a:solidFill>
                <a:schemeClr val="tx1"/>
              </a:solidFill>
              <a:latin typeface="Times New Roman" panose="02020603050405020304" pitchFamily="18" charset="0"/>
              <a:cs typeface="Times New Roman" panose="02020603050405020304" pitchFamily="18" charset="0"/>
            </a:endParaRPr>
          </a:p>
        </p:txBody>
      </p:sp>
      <p:cxnSp>
        <p:nvCxnSpPr>
          <p:cNvPr id="390" name="Straight Arrow Connector 389">
            <a:extLst>
              <a:ext uri="{FF2B5EF4-FFF2-40B4-BE49-F238E27FC236}">
                <a16:creationId xmlns:a16="http://schemas.microsoft.com/office/drawing/2014/main" id="{5C75BD41-6B00-A315-E456-BAD4ADFDD2DD}"/>
              </a:ext>
            </a:extLst>
          </p:cNvPr>
          <p:cNvCxnSpPr>
            <a:cxnSpLocks/>
          </p:cNvCxnSpPr>
          <p:nvPr/>
        </p:nvCxnSpPr>
        <p:spPr>
          <a:xfrm>
            <a:off x="8302380" y="3620503"/>
            <a:ext cx="0" cy="212817"/>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91" name="Rectangle: Rounded Corners 8">
            <a:extLst>
              <a:ext uri="{FF2B5EF4-FFF2-40B4-BE49-F238E27FC236}">
                <a16:creationId xmlns:a16="http://schemas.microsoft.com/office/drawing/2014/main" id="{A5BA06A2-662B-0153-FD56-AB59A4BF9E00}"/>
              </a:ext>
            </a:extLst>
          </p:cNvPr>
          <p:cNvSpPr/>
          <p:nvPr/>
        </p:nvSpPr>
        <p:spPr>
          <a:xfrm>
            <a:off x="5580195" y="4386072"/>
            <a:ext cx="523922" cy="174848"/>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p>
            <a:pPr algn="ctr"/>
            <a:r>
              <a:rPr lang="en-IN" sz="800" i="1" dirty="0">
                <a:solidFill>
                  <a:schemeClr val="tx1"/>
                </a:solidFill>
                <a:latin typeface="Times New Roman" panose="02020603050405020304" pitchFamily="18" charset="0"/>
                <a:cs typeface="Times New Roman" panose="02020603050405020304" pitchFamily="18" charset="0"/>
              </a:rPr>
              <a:t>Password</a:t>
            </a:r>
          </a:p>
        </p:txBody>
      </p:sp>
      <p:sp>
        <p:nvSpPr>
          <p:cNvPr id="392" name="Rectangle: Rounded Corners 8">
            <a:extLst>
              <a:ext uri="{FF2B5EF4-FFF2-40B4-BE49-F238E27FC236}">
                <a16:creationId xmlns:a16="http://schemas.microsoft.com/office/drawing/2014/main" id="{AF1778F6-224B-2764-2B73-62BC1AEF12EA}"/>
              </a:ext>
            </a:extLst>
          </p:cNvPr>
          <p:cNvSpPr/>
          <p:nvPr/>
        </p:nvSpPr>
        <p:spPr>
          <a:xfrm>
            <a:off x="6229151" y="4104678"/>
            <a:ext cx="523922" cy="174848"/>
          </a:xfrm>
          <a:prstGeom prst="round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p>
            <a:pPr algn="ctr"/>
            <a:r>
              <a:rPr lang="en-IN" sz="800" i="1" dirty="0">
                <a:solidFill>
                  <a:schemeClr val="tx1"/>
                </a:solidFill>
                <a:latin typeface="Times New Roman" panose="02020603050405020304" pitchFamily="18" charset="0"/>
                <a:cs typeface="Times New Roman" panose="02020603050405020304" pitchFamily="18" charset="0"/>
              </a:rPr>
              <a:t>Password</a:t>
            </a:r>
          </a:p>
        </p:txBody>
      </p:sp>
      <p:cxnSp>
        <p:nvCxnSpPr>
          <p:cNvPr id="393" name="Straight Arrow Connector 392">
            <a:extLst>
              <a:ext uri="{FF2B5EF4-FFF2-40B4-BE49-F238E27FC236}">
                <a16:creationId xmlns:a16="http://schemas.microsoft.com/office/drawing/2014/main" id="{455B6353-A0F9-DE56-6AC9-1088A67C8C61}"/>
              </a:ext>
            </a:extLst>
          </p:cNvPr>
          <p:cNvCxnSpPr>
            <a:cxnSpLocks/>
          </p:cNvCxnSpPr>
          <p:nvPr/>
        </p:nvCxnSpPr>
        <p:spPr>
          <a:xfrm>
            <a:off x="4906324" y="3471741"/>
            <a:ext cx="0" cy="200418"/>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394" name="Rectangle 15360">
            <a:extLst>
              <a:ext uri="{FF2B5EF4-FFF2-40B4-BE49-F238E27FC236}">
                <a16:creationId xmlns:a16="http://schemas.microsoft.com/office/drawing/2014/main" id="{1E007022-1D9C-0CA2-BEA9-A4B7D2F6AA29}"/>
              </a:ext>
            </a:extLst>
          </p:cNvPr>
          <p:cNvSpPr/>
          <p:nvPr/>
        </p:nvSpPr>
        <p:spPr>
          <a:xfrm>
            <a:off x="5469074" y="4122931"/>
            <a:ext cx="367095" cy="162535"/>
          </a:xfrm>
          <a:custGeom>
            <a:avLst/>
            <a:gdLst>
              <a:gd name="connsiteX0" fmla="*/ 0 w 481015"/>
              <a:gd name="connsiteY0" fmla="*/ 0 h 151208"/>
              <a:gd name="connsiteX1" fmla="*/ 481015 w 481015"/>
              <a:gd name="connsiteY1" fmla="*/ 0 h 151208"/>
              <a:gd name="connsiteX2" fmla="*/ 481015 w 481015"/>
              <a:gd name="connsiteY2" fmla="*/ 151208 h 151208"/>
              <a:gd name="connsiteX3" fmla="*/ 0 w 481015"/>
              <a:gd name="connsiteY3" fmla="*/ 151208 h 151208"/>
              <a:gd name="connsiteX4" fmla="*/ 0 w 481015"/>
              <a:gd name="connsiteY4" fmla="*/ 0 h 151208"/>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275038 w 481015"/>
              <a:gd name="connsiteY2" fmla="*/ 0 h 152994"/>
              <a:gd name="connsiteX3" fmla="*/ 481015 w 481015"/>
              <a:gd name="connsiteY3" fmla="*/ 1786 h 152994"/>
              <a:gd name="connsiteX4" fmla="*/ 481015 w 481015"/>
              <a:gd name="connsiteY4" fmla="*/ 152994 h 152994"/>
              <a:gd name="connsiteX5" fmla="*/ 0 w 481015"/>
              <a:gd name="connsiteY5" fmla="*/ 152994 h 152994"/>
              <a:gd name="connsiteX6" fmla="*/ 0 w 481015"/>
              <a:gd name="connsiteY6"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481015 w 481015"/>
              <a:gd name="connsiteY4" fmla="*/ 1786 h 152994"/>
              <a:gd name="connsiteX5" fmla="*/ 481015 w 481015"/>
              <a:gd name="connsiteY5" fmla="*/ 152994 h 152994"/>
              <a:gd name="connsiteX6" fmla="*/ 0 w 481015"/>
              <a:gd name="connsiteY6" fmla="*/ 152994 h 152994"/>
              <a:gd name="connsiteX7" fmla="*/ 0 w 481015"/>
              <a:gd name="connsiteY7"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353619 w 481015"/>
              <a:gd name="connsiteY4" fmla="*/ 0 h 152994"/>
              <a:gd name="connsiteX5" fmla="*/ 481015 w 481015"/>
              <a:gd name="connsiteY5" fmla="*/ 1786 h 152994"/>
              <a:gd name="connsiteX6" fmla="*/ 481015 w 481015"/>
              <a:gd name="connsiteY6" fmla="*/ 152994 h 152994"/>
              <a:gd name="connsiteX7" fmla="*/ 0 w 481015"/>
              <a:gd name="connsiteY7" fmla="*/ 152994 h 152994"/>
              <a:gd name="connsiteX8" fmla="*/ 0 w 481015"/>
              <a:gd name="connsiteY8"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81015 w 481015"/>
              <a:gd name="connsiteY6" fmla="*/ 1786 h 152994"/>
              <a:gd name="connsiteX7" fmla="*/ 481015 w 481015"/>
              <a:gd name="connsiteY7" fmla="*/ 152994 h 152994"/>
              <a:gd name="connsiteX8" fmla="*/ 0 w 481015"/>
              <a:gd name="connsiteY8" fmla="*/ 152994 h 152994"/>
              <a:gd name="connsiteX9" fmla="*/ 0 w 481015"/>
              <a:gd name="connsiteY9"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08388 w 481015"/>
              <a:gd name="connsiteY6" fmla="*/ 0 h 152994"/>
              <a:gd name="connsiteX7" fmla="*/ 481015 w 481015"/>
              <a:gd name="connsiteY7" fmla="*/ 1786 h 152994"/>
              <a:gd name="connsiteX8" fmla="*/ 481015 w 481015"/>
              <a:gd name="connsiteY8" fmla="*/ 152994 h 152994"/>
              <a:gd name="connsiteX9" fmla="*/ 0 w 481015"/>
              <a:gd name="connsiteY9" fmla="*/ 152994 h 152994"/>
              <a:gd name="connsiteX10" fmla="*/ 0 w 481015"/>
              <a:gd name="connsiteY10" fmla="*/ 1786 h 1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15" h="152994">
                <a:moveTo>
                  <a:pt x="0" y="1786"/>
                </a:moveTo>
                <a:lnTo>
                  <a:pt x="65488" y="2381"/>
                </a:lnTo>
                <a:lnTo>
                  <a:pt x="129782" y="0"/>
                </a:lnTo>
                <a:lnTo>
                  <a:pt x="201219" y="0"/>
                </a:lnTo>
                <a:lnTo>
                  <a:pt x="275038" y="0"/>
                </a:lnTo>
                <a:lnTo>
                  <a:pt x="353619" y="0"/>
                </a:lnTo>
                <a:lnTo>
                  <a:pt x="408388" y="0"/>
                </a:lnTo>
                <a:lnTo>
                  <a:pt x="481015" y="1786"/>
                </a:lnTo>
                <a:lnTo>
                  <a:pt x="481015" y="152994"/>
                </a:lnTo>
                <a:lnTo>
                  <a:pt x="0" y="152994"/>
                </a:lnTo>
                <a:lnTo>
                  <a:pt x="0" y="1786"/>
                </a:lnTo>
                <a:close/>
              </a:path>
            </a:pathLst>
          </a:cu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X3</a:t>
            </a:r>
          </a:p>
        </p:txBody>
      </p:sp>
      <p:sp>
        <p:nvSpPr>
          <p:cNvPr id="395" name="Rectangle 394">
            <a:extLst>
              <a:ext uri="{FF2B5EF4-FFF2-40B4-BE49-F238E27FC236}">
                <a16:creationId xmlns:a16="http://schemas.microsoft.com/office/drawing/2014/main" id="{26FCFDF7-FDC2-091A-4E7D-F6C1D0C84076}"/>
              </a:ext>
            </a:extLst>
          </p:cNvPr>
          <p:cNvSpPr/>
          <p:nvPr/>
        </p:nvSpPr>
        <p:spPr>
          <a:xfrm>
            <a:off x="4533018" y="3661224"/>
            <a:ext cx="1322940" cy="290451"/>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Hash function</a:t>
            </a:r>
          </a:p>
        </p:txBody>
      </p:sp>
      <p:cxnSp>
        <p:nvCxnSpPr>
          <p:cNvPr id="396" name="Straight Connector 395">
            <a:extLst>
              <a:ext uri="{FF2B5EF4-FFF2-40B4-BE49-F238E27FC236}">
                <a16:creationId xmlns:a16="http://schemas.microsoft.com/office/drawing/2014/main" id="{5D54A753-BA0C-0494-04DF-24415F58ABB5}"/>
              </a:ext>
            </a:extLst>
          </p:cNvPr>
          <p:cNvCxnSpPr>
            <a:cxnSpLocks/>
          </p:cNvCxnSpPr>
          <p:nvPr/>
        </p:nvCxnSpPr>
        <p:spPr>
          <a:xfrm flipH="1">
            <a:off x="5859366" y="4212456"/>
            <a:ext cx="145614"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7" name="TextBox 396">
            <a:extLst>
              <a:ext uri="{FF2B5EF4-FFF2-40B4-BE49-F238E27FC236}">
                <a16:creationId xmlns:a16="http://schemas.microsoft.com/office/drawing/2014/main" id="{31B95679-079F-F22E-77E7-8DDB490EC85A}"/>
              </a:ext>
            </a:extLst>
          </p:cNvPr>
          <p:cNvSpPr txBox="1"/>
          <p:nvPr/>
        </p:nvSpPr>
        <p:spPr>
          <a:xfrm>
            <a:off x="5941348" y="4112836"/>
            <a:ext cx="117186" cy="91776"/>
          </a:xfrm>
          <a:prstGeom prst="rect">
            <a:avLst/>
          </a:prstGeom>
          <a:solidFill>
            <a:schemeClr val="bg1"/>
          </a:solidFill>
          <a:ln>
            <a:solidFill>
              <a:schemeClr val="bg1"/>
            </a:solidFill>
          </a:ln>
        </p:spPr>
        <p:txBody>
          <a:bodyPr wrap="square" lIns="0" tIns="0" rIns="0" bIns="0" rtlCol="0">
            <a:spAutoFit/>
          </a:bodyPr>
          <a:lstStyle/>
          <a:p>
            <a:r>
              <a:rPr lang="en-IN" sz="600" b="1" dirty="0">
                <a:latin typeface="Times New Roman" panose="02020603050405020304" pitchFamily="18" charset="0"/>
                <a:cs typeface="Times New Roman" panose="02020603050405020304" pitchFamily="18" charset="0"/>
              </a:rPr>
              <a:t>n-1</a:t>
            </a:r>
          </a:p>
        </p:txBody>
      </p:sp>
      <p:sp>
        <p:nvSpPr>
          <p:cNvPr id="398" name="Rectangle 15360">
            <a:extLst>
              <a:ext uri="{FF2B5EF4-FFF2-40B4-BE49-F238E27FC236}">
                <a16:creationId xmlns:a16="http://schemas.microsoft.com/office/drawing/2014/main" id="{45FEC3A7-64F2-F5A5-E72B-7E2299D3E765}"/>
              </a:ext>
            </a:extLst>
          </p:cNvPr>
          <p:cNvSpPr/>
          <p:nvPr/>
        </p:nvSpPr>
        <p:spPr>
          <a:xfrm>
            <a:off x="4546269" y="4127242"/>
            <a:ext cx="361649" cy="158224"/>
          </a:xfrm>
          <a:custGeom>
            <a:avLst/>
            <a:gdLst>
              <a:gd name="connsiteX0" fmla="*/ 0 w 481015"/>
              <a:gd name="connsiteY0" fmla="*/ 0 h 151208"/>
              <a:gd name="connsiteX1" fmla="*/ 481015 w 481015"/>
              <a:gd name="connsiteY1" fmla="*/ 0 h 151208"/>
              <a:gd name="connsiteX2" fmla="*/ 481015 w 481015"/>
              <a:gd name="connsiteY2" fmla="*/ 151208 h 151208"/>
              <a:gd name="connsiteX3" fmla="*/ 0 w 481015"/>
              <a:gd name="connsiteY3" fmla="*/ 151208 h 151208"/>
              <a:gd name="connsiteX4" fmla="*/ 0 w 481015"/>
              <a:gd name="connsiteY4" fmla="*/ 0 h 151208"/>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275038 w 481015"/>
              <a:gd name="connsiteY2" fmla="*/ 0 h 152994"/>
              <a:gd name="connsiteX3" fmla="*/ 481015 w 481015"/>
              <a:gd name="connsiteY3" fmla="*/ 1786 h 152994"/>
              <a:gd name="connsiteX4" fmla="*/ 481015 w 481015"/>
              <a:gd name="connsiteY4" fmla="*/ 152994 h 152994"/>
              <a:gd name="connsiteX5" fmla="*/ 0 w 481015"/>
              <a:gd name="connsiteY5" fmla="*/ 152994 h 152994"/>
              <a:gd name="connsiteX6" fmla="*/ 0 w 481015"/>
              <a:gd name="connsiteY6"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481015 w 481015"/>
              <a:gd name="connsiteY4" fmla="*/ 1786 h 152994"/>
              <a:gd name="connsiteX5" fmla="*/ 481015 w 481015"/>
              <a:gd name="connsiteY5" fmla="*/ 152994 h 152994"/>
              <a:gd name="connsiteX6" fmla="*/ 0 w 481015"/>
              <a:gd name="connsiteY6" fmla="*/ 152994 h 152994"/>
              <a:gd name="connsiteX7" fmla="*/ 0 w 481015"/>
              <a:gd name="connsiteY7"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353619 w 481015"/>
              <a:gd name="connsiteY4" fmla="*/ 0 h 152994"/>
              <a:gd name="connsiteX5" fmla="*/ 481015 w 481015"/>
              <a:gd name="connsiteY5" fmla="*/ 1786 h 152994"/>
              <a:gd name="connsiteX6" fmla="*/ 481015 w 481015"/>
              <a:gd name="connsiteY6" fmla="*/ 152994 h 152994"/>
              <a:gd name="connsiteX7" fmla="*/ 0 w 481015"/>
              <a:gd name="connsiteY7" fmla="*/ 152994 h 152994"/>
              <a:gd name="connsiteX8" fmla="*/ 0 w 481015"/>
              <a:gd name="connsiteY8"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81015 w 481015"/>
              <a:gd name="connsiteY6" fmla="*/ 1786 h 152994"/>
              <a:gd name="connsiteX7" fmla="*/ 481015 w 481015"/>
              <a:gd name="connsiteY7" fmla="*/ 152994 h 152994"/>
              <a:gd name="connsiteX8" fmla="*/ 0 w 481015"/>
              <a:gd name="connsiteY8" fmla="*/ 152994 h 152994"/>
              <a:gd name="connsiteX9" fmla="*/ 0 w 481015"/>
              <a:gd name="connsiteY9"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08388 w 481015"/>
              <a:gd name="connsiteY6" fmla="*/ 0 h 152994"/>
              <a:gd name="connsiteX7" fmla="*/ 481015 w 481015"/>
              <a:gd name="connsiteY7" fmla="*/ 1786 h 152994"/>
              <a:gd name="connsiteX8" fmla="*/ 481015 w 481015"/>
              <a:gd name="connsiteY8" fmla="*/ 152994 h 152994"/>
              <a:gd name="connsiteX9" fmla="*/ 0 w 481015"/>
              <a:gd name="connsiteY9" fmla="*/ 152994 h 152994"/>
              <a:gd name="connsiteX10" fmla="*/ 0 w 481015"/>
              <a:gd name="connsiteY10" fmla="*/ 1786 h 1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15" h="152994">
                <a:moveTo>
                  <a:pt x="0" y="1786"/>
                </a:moveTo>
                <a:lnTo>
                  <a:pt x="65488" y="2381"/>
                </a:lnTo>
                <a:lnTo>
                  <a:pt x="129782" y="0"/>
                </a:lnTo>
                <a:lnTo>
                  <a:pt x="201219" y="0"/>
                </a:lnTo>
                <a:lnTo>
                  <a:pt x="275038" y="0"/>
                </a:lnTo>
                <a:lnTo>
                  <a:pt x="353619" y="0"/>
                </a:lnTo>
                <a:lnTo>
                  <a:pt x="408388" y="0"/>
                </a:lnTo>
                <a:lnTo>
                  <a:pt x="481015" y="1786"/>
                </a:lnTo>
                <a:lnTo>
                  <a:pt x="481015" y="152994"/>
                </a:lnTo>
                <a:lnTo>
                  <a:pt x="0" y="152994"/>
                </a:lnTo>
                <a:lnTo>
                  <a:pt x="0" y="1786"/>
                </a:lnTo>
                <a:close/>
              </a:path>
            </a:pathLst>
          </a:cu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X1</a:t>
            </a:r>
          </a:p>
        </p:txBody>
      </p:sp>
      <p:sp>
        <p:nvSpPr>
          <p:cNvPr id="399" name="Rectangle 15360">
            <a:extLst>
              <a:ext uri="{FF2B5EF4-FFF2-40B4-BE49-F238E27FC236}">
                <a16:creationId xmlns:a16="http://schemas.microsoft.com/office/drawing/2014/main" id="{F8D891B6-A1AE-7D65-2EF9-65712852F075}"/>
              </a:ext>
            </a:extLst>
          </p:cNvPr>
          <p:cNvSpPr/>
          <p:nvPr/>
        </p:nvSpPr>
        <p:spPr>
          <a:xfrm>
            <a:off x="5007536" y="4127242"/>
            <a:ext cx="361649" cy="158224"/>
          </a:xfrm>
          <a:custGeom>
            <a:avLst/>
            <a:gdLst>
              <a:gd name="connsiteX0" fmla="*/ 0 w 481015"/>
              <a:gd name="connsiteY0" fmla="*/ 0 h 151208"/>
              <a:gd name="connsiteX1" fmla="*/ 481015 w 481015"/>
              <a:gd name="connsiteY1" fmla="*/ 0 h 151208"/>
              <a:gd name="connsiteX2" fmla="*/ 481015 w 481015"/>
              <a:gd name="connsiteY2" fmla="*/ 151208 h 151208"/>
              <a:gd name="connsiteX3" fmla="*/ 0 w 481015"/>
              <a:gd name="connsiteY3" fmla="*/ 151208 h 151208"/>
              <a:gd name="connsiteX4" fmla="*/ 0 w 481015"/>
              <a:gd name="connsiteY4" fmla="*/ 0 h 151208"/>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481015 w 481015"/>
              <a:gd name="connsiteY2" fmla="*/ 1786 h 152994"/>
              <a:gd name="connsiteX3" fmla="*/ 481015 w 481015"/>
              <a:gd name="connsiteY3" fmla="*/ 152994 h 152994"/>
              <a:gd name="connsiteX4" fmla="*/ 0 w 481015"/>
              <a:gd name="connsiteY4" fmla="*/ 152994 h 152994"/>
              <a:gd name="connsiteX5" fmla="*/ 0 w 481015"/>
              <a:gd name="connsiteY5" fmla="*/ 1786 h 152994"/>
              <a:gd name="connsiteX0" fmla="*/ 0 w 481015"/>
              <a:gd name="connsiteY0" fmla="*/ 1786 h 152994"/>
              <a:gd name="connsiteX1" fmla="*/ 201219 w 481015"/>
              <a:gd name="connsiteY1" fmla="*/ 0 h 152994"/>
              <a:gd name="connsiteX2" fmla="*/ 275038 w 481015"/>
              <a:gd name="connsiteY2" fmla="*/ 0 h 152994"/>
              <a:gd name="connsiteX3" fmla="*/ 481015 w 481015"/>
              <a:gd name="connsiteY3" fmla="*/ 1786 h 152994"/>
              <a:gd name="connsiteX4" fmla="*/ 481015 w 481015"/>
              <a:gd name="connsiteY4" fmla="*/ 152994 h 152994"/>
              <a:gd name="connsiteX5" fmla="*/ 0 w 481015"/>
              <a:gd name="connsiteY5" fmla="*/ 152994 h 152994"/>
              <a:gd name="connsiteX6" fmla="*/ 0 w 481015"/>
              <a:gd name="connsiteY6"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481015 w 481015"/>
              <a:gd name="connsiteY4" fmla="*/ 1786 h 152994"/>
              <a:gd name="connsiteX5" fmla="*/ 481015 w 481015"/>
              <a:gd name="connsiteY5" fmla="*/ 152994 h 152994"/>
              <a:gd name="connsiteX6" fmla="*/ 0 w 481015"/>
              <a:gd name="connsiteY6" fmla="*/ 152994 h 152994"/>
              <a:gd name="connsiteX7" fmla="*/ 0 w 481015"/>
              <a:gd name="connsiteY7" fmla="*/ 1786 h 152994"/>
              <a:gd name="connsiteX0" fmla="*/ 0 w 481015"/>
              <a:gd name="connsiteY0" fmla="*/ 1786 h 152994"/>
              <a:gd name="connsiteX1" fmla="*/ 129782 w 481015"/>
              <a:gd name="connsiteY1" fmla="*/ 0 h 152994"/>
              <a:gd name="connsiteX2" fmla="*/ 201219 w 481015"/>
              <a:gd name="connsiteY2" fmla="*/ 0 h 152994"/>
              <a:gd name="connsiteX3" fmla="*/ 275038 w 481015"/>
              <a:gd name="connsiteY3" fmla="*/ 0 h 152994"/>
              <a:gd name="connsiteX4" fmla="*/ 353619 w 481015"/>
              <a:gd name="connsiteY4" fmla="*/ 0 h 152994"/>
              <a:gd name="connsiteX5" fmla="*/ 481015 w 481015"/>
              <a:gd name="connsiteY5" fmla="*/ 1786 h 152994"/>
              <a:gd name="connsiteX6" fmla="*/ 481015 w 481015"/>
              <a:gd name="connsiteY6" fmla="*/ 152994 h 152994"/>
              <a:gd name="connsiteX7" fmla="*/ 0 w 481015"/>
              <a:gd name="connsiteY7" fmla="*/ 152994 h 152994"/>
              <a:gd name="connsiteX8" fmla="*/ 0 w 481015"/>
              <a:gd name="connsiteY8"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81015 w 481015"/>
              <a:gd name="connsiteY6" fmla="*/ 1786 h 152994"/>
              <a:gd name="connsiteX7" fmla="*/ 481015 w 481015"/>
              <a:gd name="connsiteY7" fmla="*/ 152994 h 152994"/>
              <a:gd name="connsiteX8" fmla="*/ 0 w 481015"/>
              <a:gd name="connsiteY8" fmla="*/ 152994 h 152994"/>
              <a:gd name="connsiteX9" fmla="*/ 0 w 481015"/>
              <a:gd name="connsiteY9" fmla="*/ 1786 h 152994"/>
              <a:gd name="connsiteX0" fmla="*/ 0 w 481015"/>
              <a:gd name="connsiteY0" fmla="*/ 1786 h 152994"/>
              <a:gd name="connsiteX1" fmla="*/ 65488 w 481015"/>
              <a:gd name="connsiteY1" fmla="*/ 2381 h 152994"/>
              <a:gd name="connsiteX2" fmla="*/ 129782 w 481015"/>
              <a:gd name="connsiteY2" fmla="*/ 0 h 152994"/>
              <a:gd name="connsiteX3" fmla="*/ 201219 w 481015"/>
              <a:gd name="connsiteY3" fmla="*/ 0 h 152994"/>
              <a:gd name="connsiteX4" fmla="*/ 275038 w 481015"/>
              <a:gd name="connsiteY4" fmla="*/ 0 h 152994"/>
              <a:gd name="connsiteX5" fmla="*/ 353619 w 481015"/>
              <a:gd name="connsiteY5" fmla="*/ 0 h 152994"/>
              <a:gd name="connsiteX6" fmla="*/ 408388 w 481015"/>
              <a:gd name="connsiteY6" fmla="*/ 0 h 152994"/>
              <a:gd name="connsiteX7" fmla="*/ 481015 w 481015"/>
              <a:gd name="connsiteY7" fmla="*/ 1786 h 152994"/>
              <a:gd name="connsiteX8" fmla="*/ 481015 w 481015"/>
              <a:gd name="connsiteY8" fmla="*/ 152994 h 152994"/>
              <a:gd name="connsiteX9" fmla="*/ 0 w 481015"/>
              <a:gd name="connsiteY9" fmla="*/ 152994 h 152994"/>
              <a:gd name="connsiteX10" fmla="*/ 0 w 481015"/>
              <a:gd name="connsiteY10" fmla="*/ 1786 h 1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15" h="152994">
                <a:moveTo>
                  <a:pt x="0" y="1786"/>
                </a:moveTo>
                <a:lnTo>
                  <a:pt x="65488" y="2381"/>
                </a:lnTo>
                <a:lnTo>
                  <a:pt x="129782" y="0"/>
                </a:lnTo>
                <a:lnTo>
                  <a:pt x="201219" y="0"/>
                </a:lnTo>
                <a:lnTo>
                  <a:pt x="275038" y="0"/>
                </a:lnTo>
                <a:lnTo>
                  <a:pt x="353619" y="0"/>
                </a:lnTo>
                <a:lnTo>
                  <a:pt x="408388" y="0"/>
                </a:lnTo>
                <a:lnTo>
                  <a:pt x="481015" y="1786"/>
                </a:lnTo>
                <a:lnTo>
                  <a:pt x="481015" y="152994"/>
                </a:lnTo>
                <a:lnTo>
                  <a:pt x="0" y="152994"/>
                </a:lnTo>
                <a:lnTo>
                  <a:pt x="0" y="1786"/>
                </a:lnTo>
                <a:close/>
              </a:path>
            </a:pathLst>
          </a:cu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a:solidFill>
                  <a:schemeClr val="tx1"/>
                </a:solidFill>
                <a:latin typeface="Times New Roman" panose="02020603050405020304" pitchFamily="18" charset="0"/>
                <a:cs typeface="Times New Roman" panose="02020603050405020304" pitchFamily="18" charset="0"/>
              </a:rPr>
              <a:t>X2</a:t>
            </a:r>
          </a:p>
        </p:txBody>
      </p:sp>
      <p:cxnSp>
        <p:nvCxnSpPr>
          <p:cNvPr id="400" name="Straight Arrow Connector 399">
            <a:extLst>
              <a:ext uri="{FF2B5EF4-FFF2-40B4-BE49-F238E27FC236}">
                <a16:creationId xmlns:a16="http://schemas.microsoft.com/office/drawing/2014/main" id="{D1077FA9-39DE-65EB-9AA1-ED0D8262251F}"/>
              </a:ext>
            </a:extLst>
          </p:cNvPr>
          <p:cNvCxnSpPr>
            <a:cxnSpLocks/>
          </p:cNvCxnSpPr>
          <p:nvPr/>
        </p:nvCxnSpPr>
        <p:spPr>
          <a:xfrm>
            <a:off x="4727093" y="3951676"/>
            <a:ext cx="0" cy="167139"/>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01" name="Straight Arrow Connector 400">
            <a:extLst>
              <a:ext uri="{FF2B5EF4-FFF2-40B4-BE49-F238E27FC236}">
                <a16:creationId xmlns:a16="http://schemas.microsoft.com/office/drawing/2014/main" id="{228069CE-53B2-C514-36B3-5386C7E4CC93}"/>
              </a:ext>
            </a:extLst>
          </p:cNvPr>
          <p:cNvCxnSpPr>
            <a:cxnSpLocks/>
            <a:stCxn id="395" idx="2"/>
          </p:cNvCxnSpPr>
          <p:nvPr/>
        </p:nvCxnSpPr>
        <p:spPr>
          <a:xfrm>
            <a:off x="5194487" y="3951676"/>
            <a:ext cx="261" cy="17659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02" name="Straight Arrow Connector 401">
            <a:extLst>
              <a:ext uri="{FF2B5EF4-FFF2-40B4-BE49-F238E27FC236}">
                <a16:creationId xmlns:a16="http://schemas.microsoft.com/office/drawing/2014/main" id="{A0C92B3B-FD00-0080-1249-E78F2110BD63}"/>
              </a:ext>
            </a:extLst>
          </p:cNvPr>
          <p:cNvCxnSpPr>
            <a:cxnSpLocks/>
          </p:cNvCxnSpPr>
          <p:nvPr/>
        </p:nvCxnSpPr>
        <p:spPr>
          <a:xfrm>
            <a:off x="5645148" y="3945218"/>
            <a:ext cx="0" cy="177795"/>
          </a:xfrm>
          <a:prstGeom prst="straightConnector1">
            <a:avLst/>
          </a:prstGeom>
          <a:ln w="9525">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5323D9E-5FA3-72A2-74E7-A8EC041D7926}"/>
              </a:ext>
            </a:extLst>
          </p:cNvPr>
          <p:cNvCxnSpPr>
            <a:cxnSpLocks/>
          </p:cNvCxnSpPr>
          <p:nvPr/>
        </p:nvCxnSpPr>
        <p:spPr>
          <a:xfrm>
            <a:off x="6105369" y="4206354"/>
            <a:ext cx="123782" cy="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404" name="Diamond 403">
            <a:extLst>
              <a:ext uri="{FF2B5EF4-FFF2-40B4-BE49-F238E27FC236}">
                <a16:creationId xmlns:a16="http://schemas.microsoft.com/office/drawing/2014/main" id="{95C060EF-EAFB-0229-2EBC-73D5B62028E2}"/>
              </a:ext>
            </a:extLst>
          </p:cNvPr>
          <p:cNvSpPr/>
          <p:nvPr/>
        </p:nvSpPr>
        <p:spPr>
          <a:xfrm>
            <a:off x="6249086" y="3430395"/>
            <a:ext cx="410997" cy="530190"/>
          </a:xfrm>
          <a:prstGeom prst="diamon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5" name="TextBox 404">
            <a:extLst>
              <a:ext uri="{FF2B5EF4-FFF2-40B4-BE49-F238E27FC236}">
                <a16:creationId xmlns:a16="http://schemas.microsoft.com/office/drawing/2014/main" id="{0FEFCDF5-D61B-966B-BE14-27DED92FF821}"/>
              </a:ext>
            </a:extLst>
          </p:cNvPr>
          <p:cNvSpPr txBox="1"/>
          <p:nvPr/>
        </p:nvSpPr>
        <p:spPr>
          <a:xfrm>
            <a:off x="6235931" y="3574813"/>
            <a:ext cx="444909" cy="214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solidFill>
              <a:schemeClr val="tx1"/>
            </a:solidFill>
          </a:ln>
        </p:spPr>
        <p:txBody>
          <a:bodyPr wrap="square" rtlCol="0">
            <a:spAutoFit/>
          </a:bodyPr>
          <a:lstStyle/>
          <a:p>
            <a:r>
              <a:rPr lang="en-US" sz="800" dirty="0">
                <a:latin typeface="Times New Roman" panose="02020603050405020304" pitchFamily="18" charset="0"/>
                <a:cs typeface="Times New Roman" panose="02020603050405020304" pitchFamily="18" charset="0"/>
              </a:rPr>
              <a:t>Equal</a:t>
            </a:r>
          </a:p>
        </p:txBody>
      </p:sp>
      <p:cxnSp>
        <p:nvCxnSpPr>
          <p:cNvPr id="406" name="Connector: Elbow 15590">
            <a:extLst>
              <a:ext uri="{FF2B5EF4-FFF2-40B4-BE49-F238E27FC236}">
                <a16:creationId xmlns:a16="http://schemas.microsoft.com/office/drawing/2014/main" id="{43CBEF7B-9CE7-8B9C-71BA-A54E50815179}"/>
              </a:ext>
            </a:extLst>
          </p:cNvPr>
          <p:cNvCxnSpPr>
            <a:cxnSpLocks/>
            <a:stCxn id="391" idx="3"/>
            <a:endCxn id="404" idx="3"/>
          </p:cNvCxnSpPr>
          <p:nvPr/>
        </p:nvCxnSpPr>
        <p:spPr>
          <a:xfrm flipV="1">
            <a:off x="6104117" y="3695490"/>
            <a:ext cx="555966" cy="778006"/>
          </a:xfrm>
          <a:prstGeom prst="bentConnector3">
            <a:avLst>
              <a:gd name="adj1" fmla="val 141118"/>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07" name="Straight Arrow Connector 406">
            <a:extLst>
              <a:ext uri="{FF2B5EF4-FFF2-40B4-BE49-F238E27FC236}">
                <a16:creationId xmlns:a16="http://schemas.microsoft.com/office/drawing/2014/main" id="{132BC081-939B-EA7C-3212-AC3F1280740B}"/>
              </a:ext>
            </a:extLst>
          </p:cNvPr>
          <p:cNvCxnSpPr>
            <a:cxnSpLocks/>
          </p:cNvCxnSpPr>
          <p:nvPr/>
        </p:nvCxnSpPr>
        <p:spPr>
          <a:xfrm>
            <a:off x="5255339" y="3477309"/>
            <a:ext cx="0" cy="184609"/>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08" name="Straight Arrow Connector 407">
            <a:extLst>
              <a:ext uri="{FF2B5EF4-FFF2-40B4-BE49-F238E27FC236}">
                <a16:creationId xmlns:a16="http://schemas.microsoft.com/office/drawing/2014/main" id="{44293003-F744-4249-61D5-06DF6E053910}"/>
              </a:ext>
            </a:extLst>
          </p:cNvPr>
          <p:cNvCxnSpPr>
            <a:cxnSpLocks/>
          </p:cNvCxnSpPr>
          <p:nvPr/>
        </p:nvCxnSpPr>
        <p:spPr>
          <a:xfrm>
            <a:off x="5064057" y="3476154"/>
            <a:ext cx="0" cy="196006"/>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09" name="Connector: Elbow 15590">
            <a:extLst>
              <a:ext uri="{FF2B5EF4-FFF2-40B4-BE49-F238E27FC236}">
                <a16:creationId xmlns:a16="http://schemas.microsoft.com/office/drawing/2014/main" id="{01DE06C6-6CC4-FDEA-D2B5-689DDE01C15E}"/>
              </a:ext>
            </a:extLst>
          </p:cNvPr>
          <p:cNvCxnSpPr>
            <a:cxnSpLocks/>
            <a:endCxn id="324" idx="2"/>
          </p:cNvCxnSpPr>
          <p:nvPr/>
        </p:nvCxnSpPr>
        <p:spPr>
          <a:xfrm rot="5400000" flipH="1" flipV="1">
            <a:off x="6316639" y="3295623"/>
            <a:ext cx="265504" cy="1162"/>
          </a:xfrm>
          <a:prstGeom prst="bentConnector3">
            <a:avLst>
              <a:gd name="adj1" fmla="val 5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410" name="Rectangle 409">
            <a:extLst>
              <a:ext uri="{FF2B5EF4-FFF2-40B4-BE49-F238E27FC236}">
                <a16:creationId xmlns:a16="http://schemas.microsoft.com/office/drawing/2014/main" id="{B1667EDA-394C-04D0-A3DC-AC81B6085C13}"/>
              </a:ext>
            </a:extLst>
          </p:cNvPr>
          <p:cNvSpPr/>
          <p:nvPr/>
        </p:nvSpPr>
        <p:spPr>
          <a:xfrm>
            <a:off x="6922243" y="2599562"/>
            <a:ext cx="565454" cy="396926"/>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800" dirty="0">
                <a:solidFill>
                  <a:schemeClr val="tx1"/>
                </a:solidFill>
                <a:latin typeface="Times New Roman" panose="02020603050405020304" pitchFamily="18" charset="0"/>
                <a:cs typeface="Times New Roman" panose="02020603050405020304" pitchFamily="18" charset="0"/>
              </a:rPr>
              <a:t>Predicted Missing block</a:t>
            </a:r>
          </a:p>
        </p:txBody>
      </p:sp>
      <p:cxnSp>
        <p:nvCxnSpPr>
          <p:cNvPr id="411" name="Connector: Elbow 15590">
            <a:extLst>
              <a:ext uri="{FF2B5EF4-FFF2-40B4-BE49-F238E27FC236}">
                <a16:creationId xmlns:a16="http://schemas.microsoft.com/office/drawing/2014/main" id="{035944A2-E360-A8EA-02D7-9B297920B360}"/>
              </a:ext>
            </a:extLst>
          </p:cNvPr>
          <p:cNvCxnSpPr>
            <a:cxnSpLocks/>
            <a:stCxn id="324" idx="3"/>
            <a:endCxn id="321" idx="1"/>
          </p:cNvCxnSpPr>
          <p:nvPr/>
        </p:nvCxnSpPr>
        <p:spPr>
          <a:xfrm>
            <a:off x="6741842" y="2999274"/>
            <a:ext cx="240696" cy="398587"/>
          </a:xfrm>
          <a:prstGeom prst="bentConnector3">
            <a:avLst>
              <a:gd name="adj1" fmla="val 5000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12" name="Straight Arrow Connector 411">
            <a:extLst>
              <a:ext uri="{FF2B5EF4-FFF2-40B4-BE49-F238E27FC236}">
                <a16:creationId xmlns:a16="http://schemas.microsoft.com/office/drawing/2014/main" id="{2BB8355D-F3DF-E663-134F-9A771BC53A1A}"/>
              </a:ext>
            </a:extLst>
          </p:cNvPr>
          <p:cNvCxnSpPr>
            <a:cxnSpLocks/>
          </p:cNvCxnSpPr>
          <p:nvPr/>
        </p:nvCxnSpPr>
        <p:spPr>
          <a:xfrm flipV="1">
            <a:off x="7208310" y="2997843"/>
            <a:ext cx="1224" cy="245127"/>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13" name="Connector: Elbow 15618">
            <a:extLst>
              <a:ext uri="{FF2B5EF4-FFF2-40B4-BE49-F238E27FC236}">
                <a16:creationId xmlns:a16="http://schemas.microsoft.com/office/drawing/2014/main" id="{4ED19F2F-7390-1B8E-AAC2-56DA0B6963FA}"/>
              </a:ext>
            </a:extLst>
          </p:cNvPr>
          <p:cNvCxnSpPr>
            <a:cxnSpLocks/>
            <a:stCxn id="410" idx="0"/>
          </p:cNvCxnSpPr>
          <p:nvPr/>
        </p:nvCxnSpPr>
        <p:spPr>
          <a:xfrm rot="16200000" flipH="1" flipV="1">
            <a:off x="6235291" y="2002608"/>
            <a:ext cx="372727" cy="1566633"/>
          </a:xfrm>
          <a:prstGeom prst="bentConnector4">
            <a:avLst>
              <a:gd name="adj1" fmla="val -32982"/>
              <a:gd name="adj2" fmla="val 80584"/>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14" name="Straight Arrow Connector 7">
            <a:extLst>
              <a:ext uri="{FF2B5EF4-FFF2-40B4-BE49-F238E27FC236}">
                <a16:creationId xmlns:a16="http://schemas.microsoft.com/office/drawing/2014/main" id="{30FF544D-56A7-3C91-A251-7615BF55024C}"/>
              </a:ext>
            </a:extLst>
          </p:cNvPr>
          <p:cNvCxnSpPr>
            <a:cxnSpLocks/>
            <a:endCxn id="301" idx="1"/>
          </p:cNvCxnSpPr>
          <p:nvPr/>
        </p:nvCxnSpPr>
        <p:spPr>
          <a:xfrm flipV="1">
            <a:off x="5213220" y="2277843"/>
            <a:ext cx="1556133" cy="502810"/>
          </a:xfrm>
          <a:prstGeom prst="bentConnector3">
            <a:avLst>
              <a:gd name="adj1" fmla="val 420"/>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415" name="Straight Arrow Connector 7">
            <a:extLst>
              <a:ext uri="{FF2B5EF4-FFF2-40B4-BE49-F238E27FC236}">
                <a16:creationId xmlns:a16="http://schemas.microsoft.com/office/drawing/2014/main" id="{A9B8615B-3AB2-F973-F4D9-00A4D6118FC5}"/>
              </a:ext>
            </a:extLst>
          </p:cNvPr>
          <p:cNvCxnSpPr>
            <a:cxnSpLocks/>
            <a:stCxn id="301" idx="3"/>
            <a:endCxn id="302" idx="0"/>
          </p:cNvCxnSpPr>
          <p:nvPr/>
        </p:nvCxnSpPr>
        <p:spPr>
          <a:xfrm flipH="1">
            <a:off x="7657301" y="2277843"/>
            <a:ext cx="164948" cy="355556"/>
          </a:xfrm>
          <a:prstGeom prst="bentConnector4">
            <a:avLst>
              <a:gd name="adj1" fmla="val -31760"/>
              <a:gd name="adj2" fmla="val 64285"/>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7151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6" name="Title 1"/>
          <p:cNvSpPr txBox="1">
            <a:spLocks/>
          </p:cNvSpPr>
          <p:nvPr/>
        </p:nvSpPr>
        <p:spPr bwMode="auto">
          <a:xfrm>
            <a:off x="1066800" y="2895600"/>
            <a:ext cx="7772400" cy="102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lnSpcReduction="100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sz="3200" dirty="0"/>
              <a:t>ENCRYPTION: INSERTION OF SECRET BITS</a:t>
            </a:r>
            <a:endParaRPr lang="en-IN" sz="3200" dirty="0"/>
          </a:p>
        </p:txBody>
      </p:sp>
    </p:spTree>
    <p:extLst>
      <p:ext uri="{BB962C8B-B14F-4D97-AF65-F5344CB8AC3E}">
        <p14:creationId xmlns:p14="http://schemas.microsoft.com/office/powerpoint/2010/main" val="24147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190500"/>
            <a:ext cx="7772400" cy="1143000"/>
          </a:xfrm>
        </p:spPr>
        <p:txBody>
          <a:bodyPr/>
          <a:lstStyle/>
          <a:p>
            <a:pPr algn="just"/>
            <a:r>
              <a:rPr lang="en-IN" sz="2800" dirty="0"/>
              <a:t>ALGORITHM 1</a:t>
            </a:r>
            <a:r>
              <a:rPr lang="en-IN" dirty="0"/>
              <a:t> - </a:t>
            </a:r>
            <a:r>
              <a:rPr lang="en-IN" sz="2800" dirty="0"/>
              <a:t>Secret Bit Insertion in Hermite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1050" y="1333500"/>
                <a:ext cx="8134350" cy="4914900"/>
              </a:xfrm>
            </p:spPr>
            <p:txBody>
              <a:bodyPr/>
              <a:lstStyle/>
              <a:p>
                <a:pPr marL="0" indent="0">
                  <a:buNone/>
                </a:pPr>
                <a:r>
                  <a:rPr lang="en-IN" sz="2400" b="1" dirty="0"/>
                  <a:t>Initialization </a:t>
                </a:r>
              </a:p>
              <a:p>
                <a:pPr marL="0" indent="0">
                  <a:buNone/>
                </a:pPr>
                <a:r>
                  <a:rPr lang="en-IN" sz="2400" b="1" dirty="0"/>
                  <a:t>	Input: </a:t>
                </a:r>
                <a:r>
                  <a:rPr lang="en-IN" sz="2400" dirty="0"/>
                  <a:t>Cover block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oMath>
                </a14:m>
                <a:r>
                  <a:rPr lang="en-IN" sz="2400" dirty="0"/>
                  <a:t>[</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IN" sz="2400" dirty="0"/>
                  <a:t>] secret bit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oMath>
                </a14:m>
                <a:r>
                  <a:rPr lang="en-IN" sz="2400" dirty="0"/>
                  <a:t> and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2</m:t>
                        </m:r>
                      </m:sub>
                    </m:sSub>
                  </m:oMath>
                </a14:m>
                <a:endParaRPr lang="en-IN" sz="2400" dirty="0"/>
              </a:p>
              <a:p>
                <a:pPr marL="0" indent="0">
                  <a:buNone/>
                </a:pPr>
                <a:r>
                  <a:rPr lang="en-US" sz="2400" b="1" dirty="0"/>
                  <a:t>	Output</a:t>
                </a:r>
                <a:r>
                  <a:rPr lang="en-IN" sz="2400" b="1" dirty="0"/>
                  <a:t>: </a:t>
                </a:r>
                <a:r>
                  <a:rPr lang="en-IN" sz="2400" dirty="0"/>
                  <a:t>Stego-block </a:t>
                </a:r>
                <a14:m>
                  <m:oMath xmlns:m="http://schemas.openxmlformats.org/officeDocument/2006/math">
                    <m:sSubSup>
                      <m:sSubSupPr>
                        <m:ctrlPr>
                          <a:rPr lang="en-IN"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oMath>
                </a14:m>
                <a:r>
                  <a:rPr lang="en-IN" sz="2400" dirty="0"/>
                  <a:t>[</a:t>
                </a:r>
                <a14:m>
                  <m:oMath xmlns:m="http://schemas.openxmlformats.org/officeDocument/2006/math">
                    <m:sSub>
                      <m:sSubPr>
                        <m:ctrlPr>
                          <a:rPr lang="en-IN" sz="2400" i="1" dirty="0" smtClean="0">
                            <a:latin typeface="Cambria Math" panose="02040503050406030204" pitchFamily="18" charset="0"/>
                          </a:rPr>
                        </m:ctrlPr>
                      </m:sSubPr>
                      <m:e>
                        <m:acc>
                          <m:accPr>
                            <m:chr m:val="̃"/>
                            <m:ctrlPr>
                              <a:rPr lang="en-IN" sz="240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𝑖</m:t>
                        </m:r>
                      </m:sub>
                    </m:sSub>
                  </m:oMath>
                </a14:m>
                <a:r>
                  <a:rPr lang="en-IN" sz="2400" dirty="0"/>
                  <a:t>] </a:t>
                </a:r>
              </a:p>
              <a:p>
                <a:pPr marL="0" indent="0">
                  <a:buNone/>
                </a:pPr>
                <a:r>
                  <a:rPr lang="en-US" sz="2400" b="1" dirty="0"/>
                  <a:t>Start</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IN" sz="2400" dirty="0"/>
                  <a:t>] =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𝐻𝑒</m:t>
                        </m:r>
                      </m:e>
                      <m:sub>
                        <m:r>
                          <a:rPr lang="en-US" sz="2400" b="0" i="1" smtClean="0">
                            <a:latin typeface="Cambria Math" panose="02040503050406030204" pitchFamily="18" charset="0"/>
                          </a:rPr>
                          <m:t>𝑛</m:t>
                        </m:r>
                      </m:sub>
                    </m:sSub>
                  </m:oMath>
                </a14:m>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IN" sz="2400" dirty="0"/>
                  <a:t>]) </a:t>
                </a:r>
                <a:r>
                  <a:rPr lang="en-US" sz="2400" dirty="0"/>
                  <a:t>## n is the order of HF</a:t>
                </a:r>
              </a:p>
              <a:p>
                <a:pPr marL="0" indent="0">
                  <a:buNone/>
                </a:pPr>
                <a:r>
                  <a:rPr lang="en-IN" sz="2400" dirty="0"/>
                  <a:t>	Y1 = {roundoff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IN" sz="2400" dirty="0"/>
                  <a:t>, 3</a:t>
                </a:r>
                <a:r>
                  <a:rPr lang="en-US" sz="2400" dirty="0"/>
                  <a:t>)} ## up to three decimal places</a:t>
                </a:r>
              </a:p>
              <a:p>
                <a:pPr marL="0" indent="0">
                  <a:buNone/>
                </a:pPr>
                <a:r>
                  <a:rPr lang="en-US" sz="2400" dirty="0"/>
                  <a:t>	Y2 = up to 2 decimal places of Y1 without sign</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𝑛</m:t>
                        </m:r>
                      </m:sub>
                    </m:sSub>
                  </m:oMath>
                </a14:m>
                <a:r>
                  <a:rPr lang="en-IN" sz="2400" dirty="0"/>
                  <a:t> = </a:t>
                </a:r>
                <a:r>
                  <a:rPr lang="en-US" sz="2400" dirty="0"/>
                  <a:t>sign of Y1 </a:t>
                </a:r>
              </a:p>
              <a:p>
                <a:pPr marL="0" indent="0">
                  <a:buNone/>
                </a:pPr>
                <a:r>
                  <a:rPr lang="en-US" sz="2400" dirty="0"/>
                  <a:t>	p = third decimal number Y1 ## 0 ≤ p ≤ 9</a:t>
                </a:r>
              </a:p>
              <a:p>
                <a:pPr marL="0" indent="0">
                  <a:buNone/>
                </a:pPr>
                <a:r>
                  <a:rPr lang="en-IN" sz="2400" dirty="0"/>
                  <a:t>	p1 = roundoff (p/2) ## 0 ≤ p1 ≤ 5 </a:t>
                </a:r>
              </a:p>
              <a:p>
                <a:pPr marL="0" indent="0">
                  <a:buNone/>
                </a:pPr>
                <a:r>
                  <a:rPr lang="en-IN" sz="2400" dirty="0"/>
                  <a:t>	p2 = p − p1+1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1050" y="1333500"/>
                <a:ext cx="8134350" cy="4914900"/>
              </a:xfrm>
              <a:blipFill rotWithShape="0">
                <a:blip r:embed="rId2"/>
                <a:stretch>
                  <a:fillRect l="-1124" t="-993" b="-1489"/>
                </a:stretch>
              </a:blipFill>
            </p:spPr>
            <p:txBody>
              <a:bodyPr/>
              <a:lstStyle/>
              <a:p>
                <a:r>
                  <a:rPr lang="en-IN">
                    <a:noFill/>
                  </a:rPr>
                  <a:t> </a:t>
                </a:r>
              </a:p>
            </p:txBody>
          </p:sp>
        </mc:Fallback>
      </mc:AlternateContent>
      <p:sp>
        <p:nvSpPr>
          <p:cNvPr id="4" name="Footer Placeholder 3"/>
          <p:cNvSpPr>
            <a:spLocks noGrp="1"/>
          </p:cNvSpPr>
          <p:nvPr>
            <p:ph type="ftr" sz="quarter" idx="10"/>
          </p:nvPr>
        </p:nvSpPr>
        <p:spPr/>
        <p:txBody>
          <a:bodyPr/>
          <a:lstStyle/>
          <a:p>
            <a:pPr>
              <a:defRPr/>
            </a:pPr>
            <a:r>
              <a:rPr lang="en-US" dirty="0"/>
              <a:t>Department of IT</a:t>
            </a:r>
          </a:p>
        </p:txBody>
      </p:sp>
    </p:spTree>
    <p:extLst>
      <p:ext uri="{BB962C8B-B14F-4D97-AF65-F5344CB8AC3E}">
        <p14:creationId xmlns:p14="http://schemas.microsoft.com/office/powerpoint/2010/main" val="2364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a:t>Department of IT</a:t>
            </a:r>
          </a:p>
        </p:txBody>
      </p:sp>
      <p:sp>
        <p:nvSpPr>
          <p:cNvPr id="5" name="Title 1"/>
          <p:cNvSpPr txBox="1">
            <a:spLocks/>
          </p:cNvSpPr>
          <p:nvPr/>
        </p:nvSpPr>
        <p:spPr bwMode="auto">
          <a:xfrm>
            <a:off x="857250" y="1905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algn="just"/>
            <a:r>
              <a:rPr lang="en-IN" sz="2800" kern="0" dirty="0"/>
              <a:t>ALGORITHM 1</a:t>
            </a:r>
            <a:r>
              <a:rPr lang="en-IN" kern="0" dirty="0"/>
              <a:t> - </a:t>
            </a:r>
            <a:r>
              <a:rPr lang="en-IN" sz="2800" kern="0" dirty="0"/>
              <a:t>Secret Bit Insertion in Hermite </a:t>
            </a:r>
            <a:r>
              <a:rPr lang="en-IN" sz="2800" kern="0"/>
              <a:t>Space cont’d</a:t>
            </a:r>
            <a:r>
              <a:rPr lang="en-IN" sz="2800" kern="0" dirty="0"/>
              <a:t>..</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781050" y="1333500"/>
                <a:ext cx="8134350" cy="4914900"/>
              </a:xfrm>
            </p:spPr>
            <p:txBody>
              <a:bodyPr/>
              <a:lstStyle/>
              <a:p>
                <a:pPr marL="0" indent="0">
                  <a:buNone/>
                </a:pPr>
                <a:r>
                  <a:rPr lang="en-US" sz="2400" b="1" dirty="0"/>
                  <a:t>	if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oMath>
                </a14:m>
                <a:r>
                  <a:rPr lang="en-IN" sz="2400" dirty="0"/>
                  <a:t> = = 0 and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2</m:t>
                        </m:r>
                      </m:sub>
                    </m:sSub>
                  </m:oMath>
                </a14:m>
                <a:r>
                  <a:rPr lang="en-IN" sz="2400" dirty="0"/>
                  <a:t> = = 0</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𝑎𝑑𝑑</m:t>
                        </m:r>
                      </m:sub>
                    </m:sSub>
                  </m:oMath>
                </a14:m>
                <a:r>
                  <a:rPr lang="en-IN" sz="2400" dirty="0"/>
                  <a:t> = 00</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𝑓𝑖𝑥</m:t>
                        </m:r>
                      </m:sub>
                    </m:sSub>
                  </m:oMath>
                </a14:m>
                <a:r>
                  <a:rPr lang="en-IN" sz="2400" dirty="0"/>
                  <a:t> = p</a:t>
                </a:r>
              </a:p>
              <a:p>
                <a:pPr marL="0" indent="0">
                  <a:buNone/>
                </a:pPr>
                <a:r>
                  <a:rPr lang="en-US" sz="2400" b="1" dirty="0"/>
                  <a:t>	else</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𝑎𝑑𝑑</m:t>
                        </m:r>
                      </m:sub>
                    </m:sSub>
                  </m:oMath>
                </a14:m>
                <a:r>
                  <a:rPr lang="en-IN" sz="2400" dirty="0"/>
                  <a:t>= p2 </a:t>
                </a:r>
                <a14:m>
                  <m:oMath xmlns:m="http://schemas.openxmlformats.org/officeDocument/2006/math">
                    <m:r>
                      <a:rPr lang="en-IN" sz="2400" i="1" smtClean="0">
                        <a:latin typeface="Cambria Math" panose="02040503050406030204" pitchFamily="18" charset="0"/>
                        <a:ea typeface="Cambria Math" panose="02040503050406030204" pitchFamily="18" charset="0"/>
                      </a:rPr>
                      <m:t>×</m:t>
                    </m:r>
                  </m:oMath>
                </a14:m>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r>
                      <a:rPr lang="en-IN" sz="2400" i="1" dirty="0" smtClean="0">
                        <a:latin typeface="Cambria Math" panose="02040503050406030204" pitchFamily="18" charset="0"/>
                        <a:ea typeface="Cambria Math" panose="02040503050406030204" pitchFamily="18" charset="0"/>
                      </a:rPr>
                      <m:t>×</m:t>
                    </m:r>
                  </m:oMath>
                </a14:m>
                <a:r>
                  <a:rPr lang="en-IN" sz="2400" dirty="0"/>
                  <a:t> 10) +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2</m:t>
                        </m:r>
                      </m:sub>
                    </m:sSub>
                  </m:oMath>
                </a14:m>
                <a:r>
                  <a:rPr lang="en-IN" sz="2400" dirty="0"/>
                  <a:t>}</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𝑓𝑖𝑥</m:t>
                        </m:r>
                      </m:sub>
                    </m:sSub>
                  </m:oMath>
                </a14:m>
                <a:r>
                  <a:rPr lang="en-IN" sz="2400" dirty="0"/>
                  <a:t> = p1</a:t>
                </a:r>
              </a:p>
              <a:p>
                <a:pPr marL="0" indent="0">
                  <a:buNone/>
                </a:pPr>
                <a:r>
                  <a:rPr lang="en-US" sz="2400" dirty="0"/>
                  <a: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oMath>
                </a14:m>
                <a:r>
                  <a:rPr lang="en-IN" sz="2400" dirty="0"/>
                  <a:t> =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𝑛</m:t>
                        </m:r>
                      </m:sub>
                    </m:sSub>
                    <m:r>
                      <a:rPr lang="en-IN" sz="2400" i="1" dirty="0" smtClean="0">
                        <a:latin typeface="Cambria Math" panose="02040503050406030204" pitchFamily="18" charset="0"/>
                        <a:ea typeface="Cambria Math" panose="02040503050406030204" pitchFamily="18" charset="0"/>
                      </a:rPr>
                      <m:t>×</m:t>
                    </m:r>
                  </m:oMath>
                </a14:m>
                <a:r>
                  <a:rPr lang="en-IN" sz="2400" dirty="0"/>
                  <a:t> {(Y2) +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𝑓𝑖𝑥</m:t>
                        </m:r>
                      </m:sub>
                    </m:sSub>
                    <m:r>
                      <a:rPr lang="en-IN" sz="2400" i="1" dirty="0" smtClean="0">
                        <a:latin typeface="Cambria Math" panose="02040503050406030204" pitchFamily="18" charset="0"/>
                        <a:ea typeface="Cambria Math" panose="02040503050406030204" pitchFamily="18" charset="0"/>
                      </a:rPr>
                      <m:t>×</m:t>
                    </m:r>
                    <m:sSup>
                      <m:sSupPr>
                        <m:ctrlPr>
                          <a:rPr lang="en-IN" sz="240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−3</m:t>
                        </m:r>
                      </m:sup>
                    </m:sSup>
                  </m:oMath>
                </a14:m>
                <a:r>
                  <a:rPr lang="en-IN" sz="2400" dirty="0"/>
                  <a:t>) +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𝑎𝑑𝑑</m:t>
                        </m:r>
                      </m:sub>
                    </m:sSub>
                    <m:r>
                      <a:rPr lang="en-IN" sz="2400" i="1" dirty="0" smtClean="0">
                        <a:latin typeface="Cambria Math" panose="02040503050406030204" pitchFamily="18" charset="0"/>
                        <a:ea typeface="Cambria Math" panose="02040503050406030204" pitchFamily="18" charset="0"/>
                      </a:rPr>
                      <m:t>×</m:t>
                    </m:r>
                    <m:sSup>
                      <m:sSupPr>
                        <m:ctrlPr>
                          <a:rPr lang="en-IN" sz="240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−5</m:t>
                        </m:r>
                      </m:sup>
                    </m:sSup>
                  </m:oMath>
                </a14:m>
                <a:r>
                  <a:rPr lang="en-IN" sz="2400" dirty="0"/>
                  <a:t>)}</a:t>
                </a:r>
              </a:p>
              <a:p>
                <a:pPr marL="0" indent="0">
                  <a:buNone/>
                </a:pPr>
                <a:r>
                  <a:rPr lang="en-US" sz="2400" dirty="0"/>
                  <a:t>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oMath>
                </a14:m>
                <a:r>
                  <a:rPr lang="en-IN" sz="2400" dirty="0"/>
                  <a:t>[</a:t>
                </a:r>
                <a14:m>
                  <m:oMath xmlns:m="http://schemas.openxmlformats.org/officeDocument/2006/math">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𝑖</m:t>
                        </m:r>
                      </m:sub>
                    </m:sSub>
                  </m:oMath>
                </a14:m>
                <a:r>
                  <a:rPr lang="en-IN" sz="2400" dirty="0"/>
                  <a:t>] = </a:t>
                </a:r>
                <a14:m>
                  <m:oMath xmlns:m="http://schemas.openxmlformats.org/officeDocument/2006/math">
                    <m:sSubSup>
                      <m:sSubSupPr>
                        <m:ctrlPr>
                          <a:rPr lang="en-IN" sz="2400" i="1" smtClean="0">
                            <a:latin typeface="Cambria Math" panose="02040503050406030204" pitchFamily="18" charset="0"/>
                          </a:rPr>
                        </m:ctrlPr>
                      </m:sSubSupPr>
                      <m:e>
                        <m:r>
                          <a:rPr lang="en-US" sz="2400" b="0" i="1" smtClean="0">
                            <a:latin typeface="Cambria Math" panose="02040503050406030204" pitchFamily="18" charset="0"/>
                          </a:rPr>
                          <m:t>𝐻𝑒</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oMath>
                </a14:m>
                <a:r>
                  <a:rPr lang="en-IN" sz="2400" dirty="0"/>
                  <a:t>[</a:t>
                </a:r>
                <a14:m>
                  <m:oMath xmlns:m="http://schemas.openxmlformats.org/officeDocument/2006/math">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oMath>
                </a14:m>
                <a:r>
                  <a:rPr lang="en-IN" sz="2400" dirty="0"/>
                  <a:t>])</a:t>
                </a:r>
              </a:p>
              <a:p>
                <a:pPr marL="0" indent="0">
                  <a:buNone/>
                </a:pPr>
                <a:r>
                  <a:rPr lang="en-US" sz="2400" b="1" dirty="0"/>
                  <a:t>End</a:t>
                </a:r>
                <a:endParaRPr lang="en-IN" sz="2400" b="1"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781050" y="1333500"/>
                <a:ext cx="8134350" cy="4914900"/>
              </a:xfrm>
              <a:blipFill rotWithShape="0">
                <a:blip r:embed="rId2"/>
                <a:stretch>
                  <a:fillRect l="-1124" t="-993"/>
                </a:stretch>
              </a:blipFill>
            </p:spPr>
            <p:txBody>
              <a:bodyPr/>
              <a:lstStyle/>
              <a:p>
                <a:r>
                  <a:rPr lang="en-IN">
                    <a:noFill/>
                  </a:rPr>
                  <a:t> </a:t>
                </a:r>
              </a:p>
            </p:txBody>
          </p:sp>
        </mc:Fallback>
      </mc:AlternateContent>
    </p:spTree>
    <p:extLst>
      <p:ext uri="{BB962C8B-B14F-4D97-AF65-F5344CB8AC3E}">
        <p14:creationId xmlns:p14="http://schemas.microsoft.com/office/powerpoint/2010/main" val="3028593963"/>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EC8C-A9A9-8F19-A70A-27FE59DE2245}"/>
              </a:ext>
            </a:extLst>
          </p:cNvPr>
          <p:cNvSpPr>
            <a:spLocks noGrp="1"/>
          </p:cNvSpPr>
          <p:nvPr>
            <p:ph type="title"/>
          </p:nvPr>
        </p:nvSpPr>
        <p:spPr>
          <a:xfrm>
            <a:off x="853751" y="68424"/>
            <a:ext cx="7772400" cy="1143000"/>
          </a:xfrm>
        </p:spPr>
        <p:txBody>
          <a:bodyPr/>
          <a:lstStyle/>
          <a:p>
            <a:r>
              <a:rPr lang="en-IN" dirty="0"/>
              <a:t>ALGORITHM 1</a:t>
            </a:r>
          </a:p>
        </p:txBody>
      </p:sp>
      <p:pic>
        <p:nvPicPr>
          <p:cNvPr id="6" name="Content Placeholder 5">
            <a:extLst>
              <a:ext uri="{FF2B5EF4-FFF2-40B4-BE49-F238E27FC236}">
                <a16:creationId xmlns:a16="http://schemas.microsoft.com/office/drawing/2014/main" id="{0846BF89-3D69-2E4B-8846-EE13ABF6BA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625" y="1211424"/>
            <a:ext cx="6615404" cy="4909458"/>
          </a:xfrm>
        </p:spPr>
      </p:pic>
      <p:sp>
        <p:nvSpPr>
          <p:cNvPr id="4" name="Footer Placeholder 3">
            <a:extLst>
              <a:ext uri="{FF2B5EF4-FFF2-40B4-BE49-F238E27FC236}">
                <a16:creationId xmlns:a16="http://schemas.microsoft.com/office/drawing/2014/main" id="{8E0C7D0E-1D52-2289-2273-86FDD7D2304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191255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BFE24C75-D879-3967-5094-CC02942D8CE4}"/>
              </a:ext>
            </a:extLst>
          </p:cNvPr>
          <p:cNvSpPr>
            <a:spLocks noGrp="1" noChangeArrowheads="1"/>
          </p:cNvSpPr>
          <p:nvPr>
            <p:ph type="title"/>
          </p:nvPr>
        </p:nvSpPr>
        <p:spPr>
          <a:xfrm>
            <a:off x="1212687" y="332656"/>
            <a:ext cx="7145338" cy="830263"/>
          </a:xfrm>
        </p:spPr>
        <p:txBody>
          <a:bodyPr/>
          <a:lstStyle/>
          <a:p>
            <a:r>
              <a:rPr lang="en-US" altLang="en-US" sz="2800" dirty="0">
                <a:cs typeface="Times New Roman" panose="02020603050405020304" pitchFamily="18" charset="0"/>
              </a:rPr>
              <a:t>ENCRYPTION</a:t>
            </a:r>
          </a:p>
        </p:txBody>
      </p:sp>
      <p:sp>
        <p:nvSpPr>
          <p:cNvPr id="4" name="Footer Placeholder 3">
            <a:extLst>
              <a:ext uri="{FF2B5EF4-FFF2-40B4-BE49-F238E27FC236}">
                <a16:creationId xmlns:a16="http://schemas.microsoft.com/office/drawing/2014/main" id="{F3325879-1F46-C31A-A113-BFEF313E1A73}"/>
              </a:ext>
            </a:extLst>
          </p:cNvPr>
          <p:cNvSpPr>
            <a:spLocks noGrp="1"/>
          </p:cNvSpPr>
          <p:nvPr>
            <p:ph type="ftr" sz="quarter" idx="10"/>
          </p:nvPr>
        </p:nvSpPr>
        <p:spPr/>
        <p:txBody>
          <a:bodyPr/>
          <a:lstStyle/>
          <a:p>
            <a:pPr>
              <a:defRPr/>
            </a:pPr>
            <a:r>
              <a:rPr lang="en-US"/>
              <a:t>Department of IT</a:t>
            </a:r>
          </a:p>
        </p:txBody>
      </p:sp>
      <p:pic>
        <p:nvPicPr>
          <p:cNvPr id="5" name="Picture 4">
            <a:extLst>
              <a:ext uri="{FF2B5EF4-FFF2-40B4-BE49-F238E27FC236}">
                <a16:creationId xmlns:a16="http://schemas.microsoft.com/office/drawing/2014/main" id="{202A8AFF-B7CA-E377-41D3-9E956997E994}"/>
              </a:ext>
            </a:extLst>
          </p:cNvPr>
          <p:cNvPicPr>
            <a:picLocks noChangeAspect="1"/>
          </p:cNvPicPr>
          <p:nvPr/>
        </p:nvPicPr>
        <p:blipFill rotWithShape="1">
          <a:blip r:embed="rId2"/>
          <a:srcRect t="57482" r="31402"/>
          <a:stretch/>
        </p:blipFill>
        <p:spPr>
          <a:xfrm>
            <a:off x="755576" y="1988840"/>
            <a:ext cx="8244409" cy="3168352"/>
          </a:xfrm>
          <a:prstGeom prst="rect">
            <a:avLst/>
          </a:prstGeom>
        </p:spPr>
      </p:pic>
    </p:spTree>
    <p:extLst>
      <p:ext uri="{BB962C8B-B14F-4D97-AF65-F5344CB8AC3E}">
        <p14:creationId xmlns:p14="http://schemas.microsoft.com/office/powerpoint/2010/main" val="1255860137"/>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pPr>
              <a:defRPr/>
            </a:pPr>
            <a:r>
              <a:rPr lang="en-US"/>
              <a:t>Department of IT</a:t>
            </a:r>
          </a:p>
        </p:txBody>
      </p:sp>
      <p:sp>
        <p:nvSpPr>
          <p:cNvPr id="7171" name="Text Box 1"/>
          <p:cNvSpPr txBox="1">
            <a:spLocks noChangeArrowheads="1"/>
          </p:cNvSpPr>
          <p:nvPr/>
        </p:nvSpPr>
        <p:spPr bwMode="auto">
          <a:xfrm>
            <a:off x="685800" y="46355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AIM</a:t>
            </a:r>
          </a:p>
        </p:txBody>
      </p:sp>
      <p:sp>
        <p:nvSpPr>
          <p:cNvPr id="7172" name="Text Box 2"/>
          <p:cNvSpPr txBox="1">
            <a:spLocks noChangeArrowheads="1"/>
          </p:cNvSpPr>
          <p:nvPr/>
        </p:nvSpPr>
        <p:spPr bwMode="auto">
          <a:xfrm>
            <a:off x="914400" y="2057400"/>
            <a:ext cx="82296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lgn="just" eaLnBrk="1" hangingPunct="1">
              <a:lnSpc>
                <a:spcPct val="150000"/>
              </a:lnSpc>
              <a:spcBef>
                <a:spcPts val="700"/>
              </a:spcBef>
              <a:buFont typeface="Wingdings" panose="05000000000000000000" pitchFamily="2" charset="2"/>
              <a:buChar char="Ø"/>
            </a:pPr>
            <a:r>
              <a:rPr lang="en-US" sz="2800" b="0" dirty="0">
                <a:solidFill>
                  <a:srgbClr val="000000"/>
                </a:solidFill>
              </a:rPr>
              <a:t> To develop a robust system for encryption and decryption of bio-signal with a focus on lost-data recovery using Deep Learning techniques</a:t>
            </a:r>
            <a:r>
              <a:rPr lang="en-US" sz="2800" dirty="0"/>
              <a:t>.</a:t>
            </a:r>
            <a:endParaRPr lang="en-US" altLang="en-US" sz="2800" b="0" dirty="0">
              <a:solidFill>
                <a:srgbClr val="000000"/>
              </a:solidFill>
            </a:endParaRPr>
          </a:p>
          <a:p>
            <a:pPr eaLnBrk="1" hangingPunct="1">
              <a:lnSpc>
                <a:spcPct val="90000"/>
              </a:lnSpc>
              <a:spcBef>
                <a:spcPts val="700"/>
              </a:spcBef>
            </a:pPr>
            <a:endParaRPr lang="en-US" altLang="en-US" sz="2400" b="0" dirty="0">
              <a:solidFill>
                <a:srgbClr val="000000"/>
              </a:solidFill>
            </a:endParaRPr>
          </a:p>
          <a:p>
            <a:pPr eaLnBrk="1" hangingPunct="1">
              <a:lnSpc>
                <a:spcPct val="90000"/>
              </a:lnSpc>
              <a:spcBef>
                <a:spcPts val="700"/>
              </a:spcBef>
              <a:buFontTx/>
              <a:buNone/>
            </a:pPr>
            <a:endParaRPr lang="en-US" altLang="en-US" sz="2400" b="0" dirty="0">
              <a:solidFill>
                <a:srgbClr val="000000"/>
              </a:solidFill>
            </a:endParaRPr>
          </a:p>
        </p:txBody>
      </p:sp>
      <p:sp>
        <p:nvSpPr>
          <p:cNvPr id="2" name="TextBox 1"/>
          <p:cNvSpPr txBox="1"/>
          <p:nvPr/>
        </p:nvSpPr>
        <p:spPr>
          <a:xfrm>
            <a:off x="4114800" y="2975428"/>
            <a:ext cx="65" cy="184666"/>
          </a:xfrm>
          <a:prstGeom prst="rect">
            <a:avLst/>
          </a:prstGeom>
          <a:noFill/>
        </p:spPr>
        <p:txBody>
          <a:bodyPr wrap="none" lIns="0" tIns="0" rIns="0" bIns="0" rtlCol="0">
            <a:spAutoFit/>
          </a:bodyPr>
          <a:lstStyle/>
          <a:p>
            <a:endParaRPr lang="en-IN" dirty="0"/>
          </a:p>
        </p:txBody>
      </p:sp>
    </p:spTree>
  </p:cSld>
  <p:clrMapOvr>
    <a:masterClrMapping/>
  </p:clrMapOvr>
  <p:transition>
    <p:zo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0"/>
            <a:ext cx="7772400" cy="1143000"/>
          </a:xfrm>
        </p:spPr>
        <p:txBody>
          <a:bodyPr/>
          <a:lstStyle/>
          <a:p>
            <a:r>
              <a:rPr lang="en-US" sz="3100" dirty="0"/>
              <a:t>DECRYPTION: EXTRACTION OF SECRET BITS</a:t>
            </a:r>
            <a:endParaRPr lang="en-IN" sz="3100" dirty="0"/>
          </a:p>
        </p:txBody>
      </p:sp>
      <p:sp>
        <p:nvSpPr>
          <p:cNvPr id="4" name="Footer Placeholder 3"/>
          <p:cNvSpPr>
            <a:spLocks noGrp="1"/>
          </p:cNvSpPr>
          <p:nvPr>
            <p:ph type="ftr" sz="quarter" idx="10"/>
          </p:nvPr>
        </p:nvSpPr>
        <p:spPr/>
        <p:txBody>
          <a:bodyPr/>
          <a:lstStyle/>
          <a:p>
            <a:pPr>
              <a:defRPr/>
            </a:pPr>
            <a:r>
              <a:rPr lang="en-US" dirty="0"/>
              <a:t>Department of IT</a:t>
            </a:r>
          </a:p>
        </p:txBody>
      </p:sp>
    </p:spTree>
    <p:extLst>
      <p:ext uri="{BB962C8B-B14F-4D97-AF65-F5344CB8AC3E}">
        <p14:creationId xmlns:p14="http://schemas.microsoft.com/office/powerpoint/2010/main" val="90145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25336"/>
                <a:ext cx="7772400" cy="5105400"/>
              </a:xfrm>
            </p:spPr>
            <p:txBody>
              <a:bodyPr/>
              <a:lstStyle/>
              <a:p>
                <a:pPr marL="0" indent="0">
                  <a:buNone/>
                </a:pPr>
                <a:r>
                  <a:rPr lang="en-IN" sz="2400" b="1" dirty="0"/>
                  <a:t>Initialization </a:t>
                </a:r>
              </a:p>
              <a:p>
                <a:pPr marL="0" indent="0">
                  <a:buNone/>
                </a:pPr>
                <a:r>
                  <a:rPr lang="en-IN" sz="2400" b="1" dirty="0"/>
                  <a:t>	Input:</a:t>
                </a:r>
                <a:r>
                  <a:rPr lang="en-IN" sz="2400" dirty="0"/>
                  <a:t> Stego-block</a:t>
                </a:r>
                <a14:m>
                  <m:oMath xmlns:m="http://schemas.openxmlformats.org/officeDocument/2006/math">
                    <m:sSubSup>
                      <m:sSubSupPr>
                        <m:ctrlPr>
                          <a:rPr lang="en-IN" sz="2400" i="1">
                            <a:latin typeface="Cambria Math" panose="02040503050406030204" pitchFamily="18" charset="0"/>
                          </a:rPr>
                        </m:ctrlPr>
                      </m:sSubSupPr>
                      <m:e>
                        <m:r>
                          <a:rPr lang="en-IN" sz="2400" b="0" i="1" smtClean="0">
                            <a:latin typeface="Cambria Math" panose="02040503050406030204" pitchFamily="18" charset="0"/>
                          </a:rPr>
                          <m:t> </m:t>
                        </m:r>
                        <m:r>
                          <a:rPr lang="en-US" sz="2400" i="1">
                            <a:latin typeface="Cambria Math" panose="02040503050406030204" pitchFamily="18" charset="0"/>
                          </a:rPr>
                          <m:t>𝐵</m:t>
                        </m:r>
                      </m:e>
                      <m:sub>
                        <m:r>
                          <a:rPr lang="en-US" sz="2400" i="1">
                            <a:latin typeface="Cambria Math" panose="02040503050406030204" pitchFamily="18" charset="0"/>
                          </a:rPr>
                          <m:t>𝑘</m:t>
                        </m:r>
                      </m:sub>
                      <m:sup>
                        <m:r>
                          <a:rPr lang="en-US" sz="2400" i="1">
                            <a:latin typeface="Cambria Math" panose="02040503050406030204" pitchFamily="18" charset="0"/>
                          </a:rPr>
                          <m:t>′</m:t>
                        </m:r>
                      </m:sup>
                    </m:sSubSup>
                  </m:oMath>
                </a14:m>
                <a:r>
                  <a:rPr lang="en-IN" sz="2400" dirty="0"/>
                  <a:t>[</a:t>
                </a:r>
                <a14:m>
                  <m:oMath xmlns:m="http://schemas.openxmlformats.org/officeDocument/2006/math">
                    <m:sSub>
                      <m:sSubPr>
                        <m:ctrlPr>
                          <a:rPr lang="en-IN" sz="2400" i="1" dirty="0">
                            <a:latin typeface="Cambria Math" panose="02040503050406030204" pitchFamily="18" charset="0"/>
                          </a:rPr>
                        </m:ctrlPr>
                      </m:sSubPr>
                      <m:e>
                        <m:acc>
                          <m:accPr>
                            <m:chr m:val="̃"/>
                            <m:ctrlPr>
                              <a:rPr lang="en-IN"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𝑖</m:t>
                        </m:r>
                      </m:sub>
                    </m:sSub>
                  </m:oMath>
                </a14:m>
                <a:r>
                  <a:rPr lang="en-IN" sz="2400" dirty="0"/>
                  <a:t>], Passkey</a:t>
                </a:r>
              </a:p>
              <a:p>
                <a:pPr marL="0" indent="0">
                  <a:buNone/>
                </a:pPr>
                <a:r>
                  <a:rPr lang="en-US" sz="2400" b="1" dirty="0"/>
                  <a:t>	Output</a:t>
                </a:r>
                <a:r>
                  <a:rPr lang="en-IN" sz="2400" b="1" dirty="0"/>
                  <a:t>: </a:t>
                </a:r>
                <a:r>
                  <a:rPr lang="en-IN" sz="2400" dirty="0"/>
                  <a:t>Final block </a:t>
                </a:r>
                <a14:m>
                  <m:oMath xmlns:m="http://schemas.openxmlformats.org/officeDocument/2006/math">
                    <m:sSub>
                      <m:sSubPr>
                        <m:ctrlPr>
                          <a:rPr lang="en-US" sz="2400" i="1">
                            <a:latin typeface="Cambria Math" panose="02040503050406030204" pitchFamily="18" charset="0"/>
                          </a:rPr>
                        </m:ctrlPr>
                      </m:sSubPr>
                      <m:e>
                        <m:sPre>
                          <m:sPrePr>
                            <m:ctrlPr>
                              <a:rPr lang="en-US" sz="2400" i="1">
                                <a:latin typeface="Cambria Math" panose="02040503050406030204" pitchFamily="18" charset="0"/>
                              </a:rPr>
                            </m:ctrlPr>
                          </m:sPrePr>
                          <m:sub>
                            <m:r>
                              <a:rPr lang="en-US" sz="2400">
                                <a:latin typeface="Cambria Math" panose="02040503050406030204" pitchFamily="18" charset="0"/>
                              </a:rPr>
                              <m:t> </m:t>
                            </m:r>
                          </m:sub>
                          <m:sup>
                            <m:r>
                              <a:rPr lang="en-US" sz="2400">
                                <a:latin typeface="Cambria Math" panose="02040503050406030204" pitchFamily="18" charset="0"/>
                              </a:rPr>
                              <m:t>′</m:t>
                            </m:r>
                          </m:sup>
                          <m:e>
                            <m:r>
                              <m:rPr>
                                <m:sty m:val="p"/>
                              </m:rPr>
                              <a:rPr lang="en-US" sz="2400">
                                <a:latin typeface="Cambria Math" panose="02040503050406030204" pitchFamily="18" charset="0"/>
                              </a:rPr>
                              <m:t>B</m:t>
                            </m:r>
                          </m:e>
                        </m:sPre>
                      </m:e>
                      <m:sub>
                        <m:r>
                          <m:rPr>
                            <m:sty m:val="p"/>
                          </m:rPr>
                          <a:rPr lang="en-US" sz="2400">
                            <a:latin typeface="Cambria Math" panose="02040503050406030204" pitchFamily="18" charset="0"/>
                          </a:rPr>
                          <m:t>k</m:t>
                        </m:r>
                      </m:sub>
                    </m:sSub>
                  </m:oMath>
                </a14:m>
                <a:r>
                  <a:rPr lang="en-IN" sz="2400" dirty="0"/>
                  <a:t>[</a:t>
                </a:r>
                <a14:m>
                  <m:oMath xmlns:m="http://schemas.openxmlformats.org/officeDocument/2006/math">
                    <m:acc>
                      <m:accPr>
                        <m:chr m:val="̂"/>
                        <m:ctrlPr>
                          <a:rPr lang="en-IN" sz="2400" i="1" dirty="0">
                            <a:latin typeface="Cambria Math" panose="02040503050406030204" pitchFamily="18" charset="0"/>
                          </a:rPr>
                        </m:ctrlPr>
                      </m:accPr>
                      <m:e>
                        <m:sSub>
                          <m:sSubPr>
                            <m:ctrlPr>
                              <a:rPr lang="en-IN" sz="2400" i="1" dirty="0">
                                <a:latin typeface="Cambria Math" panose="02040503050406030204" pitchFamily="18" charset="0"/>
                              </a:rPr>
                            </m:ctrlPr>
                          </m:sSubPr>
                          <m:e>
                            <m:r>
                              <a:rPr lang="en-US" sz="2400" i="1" dirty="0">
                                <a:latin typeface="Cambria Math" panose="02040503050406030204" pitchFamily="18" charset="0"/>
                              </a:rPr>
                              <m:t>𝑥</m:t>
                            </m:r>
                          </m:e>
                          <m:sub>
                            <m:r>
                              <a:rPr lang="en-IN" sz="2400" i="1" dirty="0">
                                <a:latin typeface="Cambria Math" panose="02040503050406030204" pitchFamily="18" charset="0"/>
                              </a:rPr>
                              <m:t>𝑖</m:t>
                            </m:r>
                          </m:sub>
                        </m:sSub>
                      </m:e>
                    </m:acc>
                  </m:oMath>
                </a14:m>
                <a:r>
                  <a:rPr lang="en-IN" sz="2400" dirty="0"/>
                  <a:t>] secret bit </a:t>
                </a:r>
                <a14:m>
                  <m:oMath xmlns:m="http://schemas.openxmlformats.org/officeDocument/2006/math">
                    <m:sSub>
                      <m:sSubPr>
                        <m:ctrlPr>
                          <a:rPr lang="en-IN"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1</m:t>
                        </m:r>
                      </m:sub>
                    </m:sSub>
                  </m:oMath>
                </a14:m>
                <a:r>
                  <a:rPr lang="en-IN" sz="2400" dirty="0"/>
                  <a:t> and </a:t>
                </a:r>
                <a14:m>
                  <m:oMath xmlns:m="http://schemas.openxmlformats.org/officeDocument/2006/math">
                    <m:sSub>
                      <m:sSubPr>
                        <m:ctrlPr>
                          <a:rPr lang="en-IN"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2</m:t>
                        </m:r>
                      </m:sub>
                    </m:sSub>
                  </m:oMath>
                </a14:m>
                <a:endParaRPr lang="en-IN" sz="2400" dirty="0"/>
              </a:p>
              <a:p>
                <a:pPr marL="0" indent="0">
                  <a:buNone/>
                </a:pPr>
                <a:r>
                  <a:rPr lang="en-US" sz="2400" b="1" dirty="0"/>
                  <a:t>Start</a:t>
                </a:r>
              </a:p>
              <a:p>
                <a:pPr marL="0" indent="0">
                  <a:buNone/>
                </a:pPr>
                <a:r>
                  <a:rPr lang="en-IN" sz="2400" dirty="0"/>
                  <a:t>	</a:t>
                </a:r>
                <a14:m>
                  <m:oMath xmlns:m="http://schemas.openxmlformats.org/officeDocument/2006/math">
                    <m:sSubSup>
                      <m:sSubSupPr>
                        <m:ctrlPr>
                          <a:rPr lang="en-IN" sz="2400" i="1">
                            <a:latin typeface="Cambria Math" panose="02040503050406030204" pitchFamily="18" charset="0"/>
                          </a:rPr>
                        </m:ctrlPr>
                      </m:sSubSupPr>
                      <m:e>
                        <m:r>
                          <m:rPr>
                            <m:sty m:val="p"/>
                          </m:rPr>
                          <a:rPr lang="en-US" sz="2400" i="0">
                            <a:latin typeface="Cambria Math" panose="02040503050406030204" pitchFamily="18" charset="0"/>
                          </a:rPr>
                          <m:t>B</m:t>
                        </m:r>
                      </m:e>
                      <m:sub>
                        <m:r>
                          <m:rPr>
                            <m:sty m:val="p"/>
                          </m:rPr>
                          <a:rPr lang="en-US" sz="2400" i="0">
                            <a:latin typeface="Cambria Math" panose="02040503050406030204" pitchFamily="18" charset="0"/>
                          </a:rPr>
                          <m:t>k</m:t>
                        </m:r>
                      </m:sub>
                      <m:sup>
                        <m:r>
                          <a:rPr lang="en-US" sz="2400" i="0">
                            <a:latin typeface="Cambria Math" panose="02040503050406030204" pitchFamily="18" charset="0"/>
                          </a:rPr>
                          <m:t>′</m:t>
                        </m:r>
                      </m:sup>
                    </m:sSubSup>
                  </m:oMath>
                </a14:m>
                <a:r>
                  <a:rPr lang="en-IN" sz="2400" dirty="0"/>
                  <a:t>[</a:t>
                </a:r>
                <a14:m>
                  <m:oMath xmlns:m="http://schemas.openxmlformats.org/officeDocument/2006/math">
                    <m:sSub>
                      <m:sSubPr>
                        <m:ctrlPr>
                          <a:rPr lang="en-IN" sz="2400" i="1" dirty="0">
                            <a:latin typeface="Cambria Math" panose="02040503050406030204" pitchFamily="18" charset="0"/>
                          </a:rPr>
                        </m:ctrlPr>
                      </m:sSubPr>
                      <m:e>
                        <m:acc>
                          <m:accPr>
                            <m:chr m:val="̃"/>
                            <m:ctrlPr>
                              <a:rPr lang="en-IN" sz="2400" i="1" dirty="0">
                                <a:latin typeface="Cambria Math" panose="02040503050406030204" pitchFamily="18" charset="0"/>
                              </a:rPr>
                            </m:ctrlPr>
                          </m:accPr>
                          <m:e>
                            <m:r>
                              <m:rPr>
                                <m:sty m:val="p"/>
                              </m:rPr>
                              <a:rPr lang="en-IN" sz="2400" b="0" i="0" dirty="0" smtClean="0">
                                <a:latin typeface="Cambria Math" panose="02040503050406030204" pitchFamily="18" charset="0"/>
                              </a:rPr>
                              <m:t>y</m:t>
                            </m:r>
                          </m:e>
                        </m:acc>
                      </m:e>
                      <m:sub>
                        <m:r>
                          <m:rPr>
                            <m:sty m:val="p"/>
                          </m:rPr>
                          <a:rPr lang="en-US" sz="2400" i="0" dirty="0">
                            <a:latin typeface="Cambria Math" panose="02040503050406030204" pitchFamily="18" charset="0"/>
                          </a:rPr>
                          <m:t>i</m:t>
                        </m:r>
                      </m:sub>
                    </m:sSub>
                  </m:oMath>
                </a14:m>
                <a:r>
                  <a:rPr lang="en-IN" sz="2400" dirty="0"/>
                  <a:t>] = </a:t>
                </a:r>
                <a14:m>
                  <m:oMath xmlns:m="http://schemas.openxmlformats.org/officeDocument/2006/math">
                    <m:sSub>
                      <m:sSubPr>
                        <m:ctrlPr>
                          <a:rPr lang="en-IN" sz="2400" i="1">
                            <a:latin typeface="Cambria Math" panose="02040503050406030204" pitchFamily="18" charset="0"/>
                          </a:rPr>
                        </m:ctrlPr>
                      </m:sSubPr>
                      <m:e>
                        <m:r>
                          <a:rPr lang="en-US" sz="2400" b="0" i="1" smtClean="0">
                            <a:latin typeface="Cambria Math" panose="02040503050406030204" pitchFamily="18" charset="0"/>
                          </a:rPr>
                          <m:t>𝐻𝑒</m:t>
                        </m:r>
                      </m:e>
                      <m:sub>
                        <m:r>
                          <a:rPr lang="en-US" sz="2400" b="0" i="1" smtClean="0">
                            <a:latin typeface="Cambria Math" panose="02040503050406030204" pitchFamily="18" charset="0"/>
                          </a:rPr>
                          <m:t>𝑛</m:t>
                        </m:r>
                      </m:sub>
                    </m:sSub>
                  </m:oMath>
                </a14:m>
                <a:r>
                  <a:rPr lang="en-IN" sz="2400" dirty="0"/>
                  <a:t> (</a:t>
                </a:r>
                <a14:m>
                  <m:oMath xmlns:m="http://schemas.openxmlformats.org/officeDocument/2006/math">
                    <m:sSubSup>
                      <m:sSubSupPr>
                        <m:ctrlPr>
                          <a:rPr lang="en-IN" sz="2400" i="1">
                            <a:latin typeface="Cambria Math" panose="02040503050406030204" pitchFamily="18" charset="0"/>
                          </a:rPr>
                        </m:ctrlPr>
                      </m:sSubSupPr>
                      <m:e>
                        <m:r>
                          <a:rPr lang="en-US" sz="2400" i="1">
                            <a:latin typeface="Cambria Math" panose="02040503050406030204" pitchFamily="18" charset="0"/>
                          </a:rPr>
                          <m:t>𝐵</m:t>
                        </m:r>
                      </m:e>
                      <m:sub>
                        <m:r>
                          <a:rPr lang="en-US" sz="2400" i="1">
                            <a:latin typeface="Cambria Math" panose="02040503050406030204" pitchFamily="18" charset="0"/>
                          </a:rPr>
                          <m:t>𝑘</m:t>
                        </m:r>
                      </m:sub>
                      <m:sup>
                        <m:r>
                          <a:rPr lang="en-US" sz="2400" i="1">
                            <a:latin typeface="Cambria Math" panose="02040503050406030204" pitchFamily="18" charset="0"/>
                          </a:rPr>
                          <m:t>′</m:t>
                        </m:r>
                      </m:sup>
                    </m:sSubSup>
                  </m:oMath>
                </a14:m>
                <a:r>
                  <a:rPr lang="en-IN" sz="2400" dirty="0"/>
                  <a:t>[</a:t>
                </a:r>
                <a14:m>
                  <m:oMath xmlns:m="http://schemas.openxmlformats.org/officeDocument/2006/math">
                    <m:sSub>
                      <m:sSubPr>
                        <m:ctrlPr>
                          <a:rPr lang="en-IN" sz="2400" i="1" dirty="0">
                            <a:latin typeface="Cambria Math" panose="02040503050406030204" pitchFamily="18" charset="0"/>
                          </a:rPr>
                        </m:ctrlPr>
                      </m:sSubPr>
                      <m:e>
                        <m:acc>
                          <m:accPr>
                            <m:chr m:val="̃"/>
                            <m:ctrlPr>
                              <a:rPr lang="en-IN"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𝑖</m:t>
                        </m:r>
                      </m:sub>
                    </m:sSub>
                  </m:oMath>
                </a14:m>
                <a:r>
                  <a:rPr lang="en-IN" sz="2400" dirty="0"/>
                  <a:t>]) </a:t>
                </a:r>
                <a:r>
                  <a:rPr lang="en-US" sz="2400" dirty="0"/>
                  <a:t>## n is the order of HF</a:t>
                </a:r>
              </a:p>
              <a:p>
                <a:pPr marL="0" indent="0">
                  <a:buNone/>
                </a:pPr>
                <a:r>
                  <a:rPr lang="en-IN" sz="2400" dirty="0"/>
                  <a:t>	Z1 = {roundoff (</a:t>
                </a:r>
                <a14:m>
                  <m:oMath xmlns:m="http://schemas.openxmlformats.org/officeDocument/2006/math">
                    <m:sSub>
                      <m:sSubPr>
                        <m:ctrlPr>
                          <a:rPr lang="en-IN" sz="2400" i="1" dirty="0">
                            <a:latin typeface="Cambria Math" panose="02040503050406030204" pitchFamily="18" charset="0"/>
                          </a:rPr>
                        </m:ctrlPr>
                      </m:sSubPr>
                      <m:e>
                        <m:acc>
                          <m:accPr>
                            <m:chr m:val="̃"/>
                            <m:ctrlPr>
                              <a:rPr lang="en-IN" sz="2400" i="1" dirty="0">
                                <a:latin typeface="Cambria Math" panose="02040503050406030204" pitchFamily="18" charset="0"/>
                              </a:rPr>
                            </m:ctrlPr>
                          </m:accPr>
                          <m:e>
                            <m:r>
                              <m:rPr>
                                <m:sty m:val="p"/>
                              </m:rPr>
                              <a:rPr lang="en-IN" sz="2400" dirty="0">
                                <a:latin typeface="Cambria Math" panose="02040503050406030204" pitchFamily="18" charset="0"/>
                              </a:rPr>
                              <m:t>y</m:t>
                            </m:r>
                          </m:e>
                        </m:acc>
                      </m:e>
                      <m:sub>
                        <m:r>
                          <m:rPr>
                            <m:sty m:val="p"/>
                          </m:rPr>
                          <a:rPr lang="en-US" sz="2400" dirty="0">
                            <a:latin typeface="Cambria Math" panose="02040503050406030204" pitchFamily="18" charset="0"/>
                          </a:rPr>
                          <m:t>i</m:t>
                        </m:r>
                      </m:sub>
                    </m:sSub>
                  </m:oMath>
                </a14:m>
                <a:r>
                  <a:rPr lang="en-IN" sz="2400" dirty="0"/>
                  <a:t>, 5</a:t>
                </a:r>
                <a:r>
                  <a:rPr lang="en-US" sz="2400" dirty="0"/>
                  <a:t>)} ## up to five decimal places</a:t>
                </a:r>
              </a:p>
              <a:p>
                <a:pPr marL="0" indent="0">
                  <a:buNone/>
                </a:pPr>
                <a:r>
                  <a:rPr lang="en-US" sz="2400" dirty="0"/>
                  <a:t>	Z2  = up to 2 decimal places of Z1 without sign</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m:rPr>
                            <m:sty m:val="p"/>
                          </m:rPr>
                          <a:rPr lang="en-IN" sz="2400" b="0" i="0" smtClean="0">
                            <a:latin typeface="Cambria Math" panose="02040503050406030204" pitchFamily="18" charset="0"/>
                          </a:rPr>
                          <m:t>S</m:t>
                        </m:r>
                      </m:e>
                      <m:sub>
                        <m:r>
                          <m:rPr>
                            <m:sty m:val="p"/>
                          </m:rPr>
                          <a:rPr lang="en-IN" sz="2400" b="0" i="0" smtClean="0">
                            <a:latin typeface="Cambria Math" panose="02040503050406030204" pitchFamily="18" charset="0"/>
                          </a:rPr>
                          <m:t>n</m:t>
                        </m:r>
                      </m:sub>
                    </m:sSub>
                  </m:oMath>
                </a14:m>
                <a:r>
                  <a:rPr lang="en-IN" sz="2400" dirty="0"/>
                  <a:t> = sign of Z1</a:t>
                </a:r>
              </a:p>
              <a:p>
                <a:pPr marL="0" indent="0">
                  <a:buNone/>
                </a:pPr>
                <a:r>
                  <a:rPr lang="en-IN" sz="2400" dirty="0"/>
                  <a:t>	</a:t>
                </a:r>
                <a14:m>
                  <m:oMath xmlns:m="http://schemas.openxmlformats.org/officeDocument/2006/math">
                    <m:sSub>
                      <m:sSubPr>
                        <m:ctrlPr>
                          <a:rPr lang="en-IN" sz="2400" i="1" smtClean="0">
                            <a:latin typeface="Cambria Math" panose="02040503050406030204" pitchFamily="18" charset="0"/>
                          </a:rPr>
                        </m:ctrlPr>
                      </m:sSubPr>
                      <m:e>
                        <m:r>
                          <m:rPr>
                            <m:sty m:val="p"/>
                          </m:rPr>
                          <a:rPr lang="en-IN" sz="2400" b="0" i="0" smtClean="0">
                            <a:latin typeface="Cambria Math" panose="02040503050406030204" pitchFamily="18" charset="0"/>
                          </a:rPr>
                          <m:t>y</m:t>
                        </m:r>
                      </m:e>
                      <m:sub>
                        <m:r>
                          <m:rPr>
                            <m:sty m:val="p"/>
                          </m:rPr>
                          <a:rPr lang="en-IN" sz="2400" b="0" i="0" smtClean="0">
                            <a:latin typeface="Cambria Math" panose="02040503050406030204" pitchFamily="18" charset="0"/>
                          </a:rPr>
                          <m:t>fix</m:t>
                        </m:r>
                      </m:sub>
                    </m:sSub>
                  </m:oMath>
                </a14:m>
                <a:r>
                  <a:rPr lang="en-IN" sz="2400" dirty="0"/>
                  <a:t> = third decimal number Z1 ## 0 &lt;= p &lt;= 9</a:t>
                </a:r>
              </a:p>
              <a:p>
                <a:pPr marL="0" indent="0">
                  <a:buNone/>
                </a:pPr>
                <a:r>
                  <a:rPr lang="en-IN" sz="2400" dirty="0"/>
                  <a:t>	q2 = fourth decimal number Z1 ## 0 &lt;= p &lt;= 9</a:t>
                </a:r>
              </a:p>
              <a:p>
                <a:pPr marL="0" indent="0">
                  <a:buNone/>
                </a:pPr>
                <a:r>
                  <a:rPr lang="en-IN" sz="2400" dirty="0"/>
                  <a:t>	q3 = fifth decimal number Z1 ## 0 &lt;= p &lt;= 9</a:t>
                </a:r>
              </a:p>
              <a:p>
                <a:pPr marL="0" indent="0">
                  <a:buNone/>
                </a:pPr>
                <a:endParaRPr lang="en-I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25336"/>
                <a:ext cx="7772400" cy="5105400"/>
              </a:xfrm>
              <a:blipFill>
                <a:blip r:embed="rId2"/>
                <a:stretch>
                  <a:fillRect l="-1255" t="-955"/>
                </a:stretch>
              </a:blipFill>
            </p:spPr>
            <p:txBody>
              <a:bodyPr/>
              <a:lstStyle/>
              <a:p>
                <a:r>
                  <a:rPr lang="en-IN">
                    <a:noFill/>
                  </a:rPr>
                  <a:t> </a:t>
                </a:r>
              </a:p>
            </p:txBody>
          </p:sp>
        </mc:Fallback>
      </mc:AlternateContent>
      <p:sp>
        <p:nvSpPr>
          <p:cNvPr id="4" name="Footer Placeholder 3"/>
          <p:cNvSpPr>
            <a:spLocks noGrp="1"/>
          </p:cNvSpPr>
          <p:nvPr>
            <p:ph type="ftr" sz="quarter" idx="10"/>
          </p:nvPr>
        </p:nvSpPr>
        <p:spPr/>
        <p:txBody>
          <a:bodyPr/>
          <a:lstStyle/>
          <a:p>
            <a:pPr>
              <a:defRPr/>
            </a:pPr>
            <a:r>
              <a:rPr lang="en-US" dirty="0"/>
              <a:t>Department of IT</a:t>
            </a:r>
          </a:p>
        </p:txBody>
      </p:sp>
      <p:sp>
        <p:nvSpPr>
          <p:cNvPr id="6" name="Title 1"/>
          <p:cNvSpPr txBox="1">
            <a:spLocks/>
          </p:cNvSpPr>
          <p:nvPr/>
        </p:nvSpPr>
        <p:spPr bwMode="auto">
          <a:xfrm>
            <a:off x="838200" y="364672"/>
            <a:ext cx="800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algn="l"/>
            <a:r>
              <a:rPr lang="en-IN" sz="2800" kern="0" dirty="0"/>
              <a:t>ALGORITHM 2</a:t>
            </a:r>
            <a:r>
              <a:rPr lang="en-IN" kern="0" dirty="0"/>
              <a:t> - </a:t>
            </a:r>
            <a:r>
              <a:rPr lang="en-IN" sz="2800" kern="0" dirty="0"/>
              <a:t>Secret Bit Extraction in Hermite Space</a:t>
            </a:r>
            <a:br>
              <a:rPr lang="en-IN" sz="2800" kern="0" dirty="0"/>
            </a:br>
            <a:endParaRPr lang="en-IN" sz="2800" kern="0" dirty="0"/>
          </a:p>
        </p:txBody>
      </p:sp>
    </p:spTree>
    <p:extLst>
      <p:ext uri="{BB962C8B-B14F-4D97-AF65-F5344CB8AC3E}">
        <p14:creationId xmlns:p14="http://schemas.microsoft.com/office/powerpoint/2010/main" val="4237608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66800" y="0"/>
            <a:ext cx="8001000" cy="1143000"/>
          </a:xfrm>
        </p:spPr>
        <p:txBody>
          <a:bodyPr/>
          <a:lstStyle/>
          <a:p>
            <a:pPr algn="l"/>
            <a:r>
              <a:rPr lang="en-IN" sz="2800" dirty="0"/>
              <a:t>cont’d..</a:t>
            </a:r>
            <a:br>
              <a:rPr lang="en-IN" sz="2800" dirty="0"/>
            </a:br>
            <a:endParaRPr lang="en-IN" sz="2800"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8200" y="571500"/>
                <a:ext cx="8153400" cy="5676900"/>
              </a:xfrm>
            </p:spPr>
            <p:txBody>
              <a:bodyPr/>
              <a:lstStyle/>
              <a:p>
                <a:pPr marL="0" indent="0">
                  <a:buNone/>
                </a:pPr>
                <a:r>
                  <a:rPr lang="en-IN" sz="2400" b="1" dirty="0"/>
                  <a:t>if</a:t>
                </a:r>
                <a:r>
                  <a:rPr lang="en-IN" sz="2400" dirty="0"/>
                  <a:t> q2 == 0 and q3 == 0</a:t>
                </a:r>
              </a:p>
              <a:p>
                <a:pPr marL="0" indent="0">
                  <a:buNone/>
                </a:pPr>
                <a:r>
                  <a:rPr lang="en-IN" sz="2400" dirty="0"/>
                  <a:t>   b1 = 0, b2 = 0</a:t>
                </a:r>
              </a:p>
              <a:p>
                <a:pPr marL="0" indent="0">
                  <a:buNone/>
                </a:pPr>
                <a:r>
                  <a:rPr lang="en-IN" sz="2400" b="1" dirty="0"/>
                  <a:t>else</a:t>
                </a:r>
              </a:p>
              <a:p>
                <a:pPr marL="0" indent="0">
                  <a:buNone/>
                </a:pPr>
                <a:r>
                  <a:rPr lang="en-IN" sz="2400" b="1" dirty="0"/>
                  <a:t> if</a:t>
                </a:r>
                <a:r>
                  <a:rPr lang="en-IN" sz="2400" dirty="0"/>
                  <a:t> remainder of [{(q2 x 10)+q3}/11]==0</a:t>
                </a:r>
              </a:p>
              <a:p>
                <a:pPr marL="0" indent="0">
                  <a:buNone/>
                </a:pPr>
                <a:r>
                  <a:rPr lang="en-IN" sz="2400" dirty="0"/>
                  <a:t>	b1 = 1, b2 = 1 and quotient is </a:t>
                </a:r>
                <a:r>
                  <a:rPr lang="en-IN" sz="2400" i="1" dirty="0"/>
                  <a:t>qn</a:t>
                </a:r>
              </a:p>
              <a:p>
                <a:pPr marL="0" indent="0">
                  <a:buNone/>
                </a:pPr>
                <a:r>
                  <a:rPr lang="en-IN" sz="2400" b="1" dirty="0"/>
                  <a:t> else if </a:t>
                </a:r>
                <a:r>
                  <a:rPr lang="en-IN" sz="2400" dirty="0"/>
                  <a:t>remainder of [{(q2 x 10)+q3}/10]==0</a:t>
                </a:r>
              </a:p>
              <a:p>
                <a:pPr marL="0" indent="0">
                  <a:buNone/>
                </a:pPr>
                <a:r>
                  <a:rPr lang="en-IN" sz="2400" dirty="0"/>
                  <a:t>	b1 = 1, b2 = 0 and quotient is </a:t>
                </a:r>
                <a:r>
                  <a:rPr lang="en-IN" sz="2400" i="1" dirty="0"/>
                  <a:t>qn</a:t>
                </a:r>
              </a:p>
              <a:p>
                <a:pPr marL="0" indent="0">
                  <a:buNone/>
                </a:pPr>
                <a:r>
                  <a:rPr lang="en-IN" sz="2400" b="1" dirty="0"/>
                  <a:t> else if </a:t>
                </a:r>
                <a:r>
                  <a:rPr lang="en-IN" sz="2400" dirty="0"/>
                  <a:t>remainder of [{(q2 x 10)+q3}/01]==0</a:t>
                </a:r>
              </a:p>
              <a:p>
                <a:pPr marL="0" indent="0">
                  <a:buNone/>
                </a:pPr>
                <a:r>
                  <a:rPr lang="en-IN" sz="2400" dirty="0"/>
                  <a:t>         	b1 = 0, b2 = 1 and quotient is </a:t>
                </a:r>
                <a:r>
                  <a:rPr lang="en-IN" sz="2400" i="1" dirty="0"/>
                  <a:t>qn</a:t>
                </a:r>
              </a:p>
              <a:p>
                <a:pPr marL="0" indent="0">
                  <a:buNone/>
                </a:pPr>
                <a:r>
                  <a:rPr lang="en-IN" sz="2400" dirty="0"/>
                  <a:t> </a:t>
                </a:r>
                <a14:m>
                  <m:oMath xmlns:m="http://schemas.openxmlformats.org/officeDocument/2006/math">
                    <m:sSub>
                      <m:sSubPr>
                        <m:ctrlPr>
                          <a:rPr lang="en-IN" sz="2400" i="1">
                            <a:latin typeface="Cambria Math" panose="02040503050406030204" pitchFamily="18" charset="0"/>
                          </a:rPr>
                        </m:ctrlPr>
                      </m:sSubPr>
                      <m:e>
                        <m:r>
                          <m:rPr>
                            <m:sty m:val="p"/>
                          </m:rPr>
                          <a:rPr lang="en-IN" sz="2400">
                            <a:latin typeface="Cambria Math" panose="02040503050406030204" pitchFamily="18" charset="0"/>
                          </a:rPr>
                          <m:t>y</m:t>
                        </m:r>
                      </m:e>
                      <m:sub>
                        <m:r>
                          <m:rPr>
                            <m:sty m:val="p"/>
                          </m:rPr>
                          <a:rPr lang="en-IN" sz="2400">
                            <a:latin typeface="Cambria Math" panose="02040503050406030204" pitchFamily="18" charset="0"/>
                          </a:rPr>
                          <m:t>fix</m:t>
                        </m:r>
                      </m:sub>
                    </m:sSub>
                  </m:oMath>
                </a14:m>
                <a:r>
                  <a:rPr lang="en-IN" sz="2400" dirty="0"/>
                  <a:t> = </a:t>
                </a:r>
                <a14:m>
                  <m:oMath xmlns:m="http://schemas.openxmlformats.org/officeDocument/2006/math">
                    <m:sSub>
                      <m:sSubPr>
                        <m:ctrlPr>
                          <a:rPr lang="en-IN" sz="2400" i="1">
                            <a:latin typeface="Cambria Math" panose="02040503050406030204" pitchFamily="18" charset="0"/>
                          </a:rPr>
                        </m:ctrlPr>
                      </m:sSubPr>
                      <m:e>
                        <m:r>
                          <m:rPr>
                            <m:sty m:val="p"/>
                          </m:rPr>
                          <a:rPr lang="en-IN" sz="2400">
                            <a:latin typeface="Cambria Math" panose="02040503050406030204" pitchFamily="18" charset="0"/>
                          </a:rPr>
                          <m:t>y</m:t>
                        </m:r>
                      </m:e>
                      <m:sub>
                        <m:r>
                          <m:rPr>
                            <m:sty m:val="p"/>
                          </m:rPr>
                          <a:rPr lang="en-IN" sz="2400">
                            <a:latin typeface="Cambria Math" panose="02040503050406030204" pitchFamily="18" charset="0"/>
                          </a:rPr>
                          <m:t>fix</m:t>
                        </m:r>
                      </m:sub>
                    </m:sSub>
                  </m:oMath>
                </a14:m>
                <a:r>
                  <a:rPr lang="en-IN" sz="2400" dirty="0"/>
                  <a:t> + </a:t>
                </a:r>
                <a:r>
                  <a:rPr lang="en-IN" sz="2400" i="1" dirty="0"/>
                  <a:t>qn</a:t>
                </a:r>
                <a:r>
                  <a:rPr lang="en-IN" sz="2400" dirty="0"/>
                  <a:t> – 1</a:t>
                </a:r>
              </a:p>
              <a:p>
                <a:pPr marL="0" indent="0">
                  <a:buNone/>
                </a:pPr>
                <a14:m>
                  <m:oMath xmlns:m="http://schemas.openxmlformats.org/officeDocument/2006/math">
                    <m:acc>
                      <m:accPr>
                        <m:chr m:val="̂"/>
                        <m:ctrlPr>
                          <a:rPr lang="en-IN" sz="2400" i="1" dirty="0">
                            <a:latin typeface="Cambria Math" panose="02040503050406030204" pitchFamily="18" charset="0"/>
                          </a:rPr>
                        </m:ctrlPr>
                      </m:accPr>
                      <m:e>
                        <m:sSub>
                          <m:sSubPr>
                            <m:ctrlPr>
                              <a:rPr lang="en-IN" sz="2400" i="1" dirty="0">
                                <a:latin typeface="Cambria Math" panose="02040503050406030204" pitchFamily="18" charset="0"/>
                              </a:rPr>
                            </m:ctrlPr>
                          </m:sSubPr>
                          <m:e>
                            <m:r>
                              <a:rPr lang="en-IN" sz="2400" i="1" dirty="0">
                                <a:latin typeface="Cambria Math" panose="02040503050406030204" pitchFamily="18" charset="0"/>
                              </a:rPr>
                              <m:t>𝑦</m:t>
                            </m:r>
                          </m:e>
                          <m:sub>
                            <m:r>
                              <a:rPr lang="en-IN" sz="2400" i="1" dirty="0">
                                <a:latin typeface="Cambria Math" panose="02040503050406030204" pitchFamily="18" charset="0"/>
                              </a:rPr>
                              <m:t>𝑖</m:t>
                            </m:r>
                          </m:sub>
                        </m:sSub>
                      </m:e>
                    </m:acc>
                  </m:oMath>
                </a14:m>
                <a:r>
                  <a:rPr lang="en-IN" sz="2400" dirty="0"/>
                  <a:t> = </a:t>
                </a:r>
                <a14:m>
                  <m:oMath xmlns:m="http://schemas.openxmlformats.org/officeDocument/2006/math">
                    <m:sSub>
                      <m:sSubPr>
                        <m:ctrlPr>
                          <a:rPr lang="en-IN" sz="2400" i="1">
                            <a:latin typeface="Cambria Math" panose="02040503050406030204" pitchFamily="18" charset="0"/>
                          </a:rPr>
                        </m:ctrlPr>
                      </m:sSubPr>
                      <m:e>
                        <m:r>
                          <m:rPr>
                            <m:sty m:val="p"/>
                          </m:rPr>
                          <a:rPr lang="en-IN" sz="2400">
                            <a:latin typeface="Cambria Math" panose="02040503050406030204" pitchFamily="18" charset="0"/>
                          </a:rPr>
                          <m:t>S</m:t>
                        </m:r>
                      </m:e>
                      <m:sub>
                        <m:r>
                          <m:rPr>
                            <m:sty m:val="p"/>
                          </m:rPr>
                          <a:rPr lang="en-IN" sz="2400">
                            <a:latin typeface="Cambria Math" panose="02040503050406030204" pitchFamily="18" charset="0"/>
                          </a:rPr>
                          <m:t>n</m:t>
                        </m:r>
                      </m:sub>
                    </m:sSub>
                  </m:oMath>
                </a14:m>
                <a:r>
                  <a:rPr lang="en-IN" sz="2400" dirty="0"/>
                  <a:t> x {Z2+( </a:t>
                </a:r>
                <a14:m>
                  <m:oMath xmlns:m="http://schemas.openxmlformats.org/officeDocument/2006/math">
                    <m:sSub>
                      <m:sSubPr>
                        <m:ctrlPr>
                          <a:rPr lang="en-IN" sz="2400" i="1">
                            <a:latin typeface="Cambria Math" panose="02040503050406030204" pitchFamily="18" charset="0"/>
                          </a:rPr>
                        </m:ctrlPr>
                      </m:sSubPr>
                      <m:e>
                        <m:r>
                          <m:rPr>
                            <m:sty m:val="p"/>
                          </m:rPr>
                          <a:rPr lang="en-IN" sz="2400">
                            <a:latin typeface="Cambria Math" panose="02040503050406030204" pitchFamily="18" charset="0"/>
                          </a:rPr>
                          <m:t>y</m:t>
                        </m:r>
                      </m:e>
                      <m:sub>
                        <m:r>
                          <m:rPr>
                            <m:sty m:val="p"/>
                          </m:rPr>
                          <a:rPr lang="en-IN" sz="2400">
                            <a:latin typeface="Cambria Math" panose="02040503050406030204" pitchFamily="18" charset="0"/>
                          </a:rPr>
                          <m:t>fix</m:t>
                        </m:r>
                      </m:sub>
                    </m:sSub>
                  </m:oMath>
                </a14:m>
                <a:r>
                  <a:rPr lang="en-IN" sz="2400" dirty="0"/>
                  <a:t> x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10</m:t>
                        </m:r>
                      </m:e>
                      <m:sup>
                        <m:r>
                          <a:rPr lang="en-IN" sz="2400" i="1">
                            <a:latin typeface="Cambria Math" panose="02040503050406030204" pitchFamily="18" charset="0"/>
                          </a:rPr>
                          <m:t>−3</m:t>
                        </m:r>
                      </m:sup>
                    </m:sSup>
                  </m:oMath>
                </a14:m>
                <a:r>
                  <a:rPr lang="en-IN" sz="2400" dirty="0"/>
                  <a:t>)</a:t>
                </a:r>
              </a:p>
              <a:p>
                <a:pPr marL="0" indent="0">
                  <a:buNone/>
                </a:pPr>
                <a14:m>
                  <m:oMath xmlns:m="http://schemas.openxmlformats.org/officeDocument/2006/math">
                    <m:sSub>
                      <m:sSubPr>
                        <m:ctrlPr>
                          <a:rPr lang="en-US" sz="2400" i="1">
                            <a:latin typeface="Cambria Math" panose="02040503050406030204" pitchFamily="18" charset="0"/>
                          </a:rPr>
                        </m:ctrlPr>
                      </m:sSubPr>
                      <m:e>
                        <m:sPre>
                          <m:sPrePr>
                            <m:ctrlPr>
                              <a:rPr lang="en-US" sz="2400" i="1">
                                <a:latin typeface="Cambria Math" panose="02040503050406030204" pitchFamily="18" charset="0"/>
                              </a:rPr>
                            </m:ctrlPr>
                          </m:sPrePr>
                          <m:sub>
                            <m:r>
                              <a:rPr lang="en-US" sz="2400">
                                <a:latin typeface="Cambria Math" panose="02040503050406030204" pitchFamily="18" charset="0"/>
                              </a:rPr>
                              <m:t> </m:t>
                            </m:r>
                          </m:sub>
                          <m:sup>
                            <m:r>
                              <a:rPr lang="en-US" sz="2400">
                                <a:latin typeface="Cambria Math" panose="02040503050406030204" pitchFamily="18" charset="0"/>
                              </a:rPr>
                              <m:t>′</m:t>
                            </m:r>
                          </m:sup>
                          <m:e>
                            <m:r>
                              <m:rPr>
                                <m:sty m:val="p"/>
                              </m:rPr>
                              <a:rPr lang="en-US" sz="2400">
                                <a:latin typeface="Cambria Math" panose="02040503050406030204" pitchFamily="18" charset="0"/>
                              </a:rPr>
                              <m:t>B</m:t>
                            </m:r>
                          </m:e>
                        </m:sPre>
                      </m:e>
                      <m:sub>
                        <m:r>
                          <m:rPr>
                            <m:sty m:val="p"/>
                          </m:rPr>
                          <a:rPr lang="en-US" sz="2400">
                            <a:latin typeface="Cambria Math" panose="02040503050406030204" pitchFamily="18" charset="0"/>
                          </a:rPr>
                          <m:t>k</m:t>
                        </m:r>
                      </m:sub>
                    </m:sSub>
                  </m:oMath>
                </a14:m>
                <a:r>
                  <a:rPr lang="en-IN" sz="2400" dirty="0"/>
                  <a:t>[</a:t>
                </a:r>
                <a14:m>
                  <m:oMath xmlns:m="http://schemas.openxmlformats.org/officeDocument/2006/math">
                    <m:acc>
                      <m:accPr>
                        <m:chr m:val="̂"/>
                        <m:ctrlPr>
                          <a:rPr lang="en-IN" sz="2400" i="1" dirty="0">
                            <a:latin typeface="Cambria Math" panose="02040503050406030204" pitchFamily="18" charset="0"/>
                          </a:rPr>
                        </m:ctrlPr>
                      </m:accPr>
                      <m:e>
                        <m:sSub>
                          <m:sSubPr>
                            <m:ctrlPr>
                              <a:rPr lang="en-IN" sz="2400" i="1" dirty="0">
                                <a:latin typeface="Cambria Math" panose="02040503050406030204" pitchFamily="18" charset="0"/>
                              </a:rPr>
                            </m:ctrlPr>
                          </m:sSubPr>
                          <m:e>
                            <m:r>
                              <a:rPr lang="en-US" sz="2400" i="1" dirty="0">
                                <a:latin typeface="Cambria Math" panose="02040503050406030204" pitchFamily="18" charset="0"/>
                              </a:rPr>
                              <m:t>𝑥</m:t>
                            </m:r>
                          </m:e>
                          <m:sub>
                            <m:r>
                              <a:rPr lang="en-IN" sz="2400" i="1" dirty="0">
                                <a:latin typeface="Cambria Math" panose="02040503050406030204" pitchFamily="18" charset="0"/>
                              </a:rPr>
                              <m:t>𝑖</m:t>
                            </m:r>
                          </m:sub>
                        </m:sSub>
                      </m:e>
                    </m:acc>
                  </m:oMath>
                </a14:m>
                <a:r>
                  <a:rPr lang="en-IN" sz="2400" dirty="0"/>
                  <a:t>] = </a:t>
                </a:r>
                <a14:m>
                  <m:oMath xmlns:m="http://schemas.openxmlformats.org/officeDocument/2006/math">
                    <m:sSubSup>
                      <m:sSubSupPr>
                        <m:ctrlPr>
                          <a:rPr lang="en-IN" sz="2400" i="1">
                            <a:latin typeface="Cambria Math" panose="02040503050406030204" pitchFamily="18" charset="0"/>
                          </a:rPr>
                        </m:ctrlPr>
                      </m:sSubSupPr>
                      <m:e>
                        <m:r>
                          <m:rPr>
                            <m:sty m:val="p"/>
                          </m:rPr>
                          <a:rPr lang="en-US" sz="2400">
                            <a:latin typeface="Cambria Math" panose="02040503050406030204" pitchFamily="18" charset="0"/>
                          </a:rPr>
                          <m:t>He</m:t>
                        </m:r>
                      </m:e>
                      <m:sub>
                        <m:r>
                          <m:rPr>
                            <m:sty m:val="p"/>
                          </m:rPr>
                          <a:rPr lang="en-US" sz="2400">
                            <a:latin typeface="Cambria Math" panose="02040503050406030204" pitchFamily="18" charset="0"/>
                          </a:rPr>
                          <m:t>n</m:t>
                        </m:r>
                      </m:sub>
                      <m:sup>
                        <m:r>
                          <a:rPr lang="en-US" sz="2400">
                            <a:latin typeface="Cambria Math" panose="02040503050406030204" pitchFamily="18" charset="0"/>
                          </a:rPr>
                          <m:t>−1</m:t>
                        </m:r>
                      </m:sup>
                    </m:sSubSup>
                  </m:oMath>
                </a14:m>
                <a:r>
                  <a:rPr lang="en-IN" sz="2400" dirty="0"/>
                  <a:t>(</a:t>
                </a:r>
                <a14:m>
                  <m:oMath xmlns:m="http://schemas.openxmlformats.org/officeDocument/2006/math">
                    <m:sSubSup>
                      <m:sSubSupPr>
                        <m:ctrlPr>
                          <a:rPr lang="en-IN" sz="2400" i="1">
                            <a:latin typeface="Cambria Math" panose="02040503050406030204" pitchFamily="18" charset="0"/>
                          </a:rPr>
                        </m:ctrlPr>
                      </m:sSubSupPr>
                      <m:e>
                        <m:r>
                          <a:rPr lang="en-IN" sz="2400" i="1">
                            <a:latin typeface="Cambria Math" panose="02040503050406030204" pitchFamily="18" charset="0"/>
                          </a:rPr>
                          <m:t> </m:t>
                        </m:r>
                        <m:r>
                          <a:rPr lang="en-US" sz="2400" i="1">
                            <a:latin typeface="Cambria Math" panose="02040503050406030204" pitchFamily="18" charset="0"/>
                          </a:rPr>
                          <m:t>𝐵</m:t>
                        </m:r>
                      </m:e>
                      <m:sub>
                        <m:r>
                          <a:rPr lang="en-US" sz="2400" i="1">
                            <a:latin typeface="Cambria Math" panose="02040503050406030204" pitchFamily="18" charset="0"/>
                          </a:rPr>
                          <m:t>𝑘</m:t>
                        </m:r>
                      </m:sub>
                      <m:sup>
                        <m:r>
                          <a:rPr lang="en-US" sz="2400" i="1">
                            <a:latin typeface="Cambria Math" panose="02040503050406030204" pitchFamily="18" charset="0"/>
                          </a:rPr>
                          <m:t>′</m:t>
                        </m:r>
                      </m:sup>
                    </m:sSubSup>
                  </m:oMath>
                </a14:m>
                <a:r>
                  <a:rPr lang="en-IN" sz="2400" dirty="0"/>
                  <a:t>[</a:t>
                </a:r>
                <a14:m>
                  <m:oMath xmlns:m="http://schemas.openxmlformats.org/officeDocument/2006/math">
                    <m:acc>
                      <m:accPr>
                        <m:chr m:val="̂"/>
                        <m:ctrlPr>
                          <a:rPr lang="en-IN" sz="2400" i="1" dirty="0">
                            <a:latin typeface="Cambria Math" panose="02040503050406030204" pitchFamily="18" charset="0"/>
                          </a:rPr>
                        </m:ctrlPr>
                      </m:accPr>
                      <m:e>
                        <m:sSub>
                          <m:sSubPr>
                            <m:ctrlPr>
                              <a:rPr lang="en-IN" sz="2400" i="1" dirty="0">
                                <a:latin typeface="Cambria Math" panose="02040503050406030204" pitchFamily="18" charset="0"/>
                              </a:rPr>
                            </m:ctrlPr>
                          </m:sSubPr>
                          <m:e>
                            <m:r>
                              <a:rPr lang="en-IN" sz="2400" i="1" dirty="0">
                                <a:latin typeface="Cambria Math" panose="02040503050406030204" pitchFamily="18" charset="0"/>
                              </a:rPr>
                              <m:t>𝑦</m:t>
                            </m:r>
                          </m:e>
                          <m:sub>
                            <m:r>
                              <a:rPr lang="en-IN" sz="2400" i="1" dirty="0">
                                <a:latin typeface="Cambria Math" panose="02040503050406030204" pitchFamily="18" charset="0"/>
                              </a:rPr>
                              <m:t>𝑖</m:t>
                            </m:r>
                          </m:sub>
                        </m:sSub>
                      </m:e>
                    </m:acc>
                  </m:oMath>
                </a14:m>
                <a:r>
                  <a:rPr lang="en-IN" sz="2400" dirty="0"/>
                  <a:t>])</a:t>
                </a:r>
              </a:p>
              <a:p>
                <a:pPr marL="0" indent="0">
                  <a:buNone/>
                </a:pPr>
                <a:r>
                  <a:rPr lang="en-US" sz="2400" b="1" dirty="0"/>
                  <a:t>End</a:t>
                </a:r>
                <a:endParaRPr lang="en-IN"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8200" y="571500"/>
                <a:ext cx="8153400" cy="5676900"/>
              </a:xfrm>
              <a:blipFill rotWithShape="0">
                <a:blip r:embed="rId3"/>
                <a:stretch>
                  <a:fillRect l="-1197" t="-859" b="-3330"/>
                </a:stretch>
              </a:blipFill>
            </p:spPr>
            <p:txBody>
              <a:bodyPr/>
              <a:lstStyle/>
              <a:p>
                <a:r>
                  <a:rPr lang="en-IN">
                    <a:noFill/>
                  </a:rPr>
                  <a:t> </a:t>
                </a:r>
              </a:p>
            </p:txBody>
          </p:sp>
        </mc:Fallback>
      </mc:AlternateContent>
      <p:sp>
        <p:nvSpPr>
          <p:cNvPr id="7"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spTree>
    <p:extLst>
      <p:ext uri="{BB962C8B-B14F-4D97-AF65-F5344CB8AC3E}">
        <p14:creationId xmlns:p14="http://schemas.microsoft.com/office/powerpoint/2010/main" val="829172399"/>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6B17-4421-40FE-92D5-3778159FC806}"/>
              </a:ext>
            </a:extLst>
          </p:cNvPr>
          <p:cNvSpPr>
            <a:spLocks noGrp="1"/>
          </p:cNvSpPr>
          <p:nvPr>
            <p:ph type="title"/>
          </p:nvPr>
        </p:nvSpPr>
        <p:spPr>
          <a:xfrm>
            <a:off x="1077685" y="0"/>
            <a:ext cx="7394511" cy="752060"/>
          </a:xfrm>
        </p:spPr>
        <p:txBody>
          <a:bodyPr/>
          <a:lstStyle/>
          <a:p>
            <a:r>
              <a:rPr lang="en-IN" dirty="0"/>
              <a:t>ALGORITHM 2</a:t>
            </a:r>
          </a:p>
        </p:txBody>
      </p:sp>
      <p:sp>
        <p:nvSpPr>
          <p:cNvPr id="4" name="Footer Placeholder 3">
            <a:extLst>
              <a:ext uri="{FF2B5EF4-FFF2-40B4-BE49-F238E27FC236}">
                <a16:creationId xmlns:a16="http://schemas.microsoft.com/office/drawing/2014/main" id="{C37FBA5D-6558-0270-951A-96A030F62C7B}"/>
              </a:ext>
            </a:extLst>
          </p:cNvPr>
          <p:cNvSpPr>
            <a:spLocks noGrp="1"/>
          </p:cNvSpPr>
          <p:nvPr>
            <p:ph type="ftr" sz="quarter" idx="10"/>
          </p:nvPr>
        </p:nvSpPr>
        <p:spPr/>
        <p:txBody>
          <a:bodyPr/>
          <a:lstStyle/>
          <a:p>
            <a:pPr>
              <a:defRPr/>
            </a:pPr>
            <a:r>
              <a:rPr lang="en-US"/>
              <a:t>Department of IT</a:t>
            </a:r>
          </a:p>
        </p:txBody>
      </p:sp>
      <p:pic>
        <p:nvPicPr>
          <p:cNvPr id="9" name="Content Placeholder 8">
            <a:extLst>
              <a:ext uri="{FF2B5EF4-FFF2-40B4-BE49-F238E27FC236}">
                <a16:creationId xmlns:a16="http://schemas.microsoft.com/office/drawing/2014/main" id="{C4AB6C08-3F6F-F5E2-9695-5D20975B6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3422" y="752060"/>
            <a:ext cx="3762570" cy="5343940"/>
          </a:xfrm>
        </p:spPr>
      </p:pic>
    </p:spTree>
    <p:extLst>
      <p:ext uri="{BB962C8B-B14F-4D97-AF65-F5344CB8AC3E}">
        <p14:creationId xmlns:p14="http://schemas.microsoft.com/office/powerpoint/2010/main" val="79632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pic>
        <p:nvPicPr>
          <p:cNvPr id="7" name="Picture 6"/>
          <p:cNvPicPr>
            <a:picLocks noChangeAspect="1"/>
          </p:cNvPicPr>
          <p:nvPr/>
        </p:nvPicPr>
        <p:blipFill>
          <a:blip r:embed="rId2"/>
          <a:stretch>
            <a:fillRect/>
          </a:stretch>
        </p:blipFill>
        <p:spPr>
          <a:xfrm>
            <a:off x="1043608" y="1340768"/>
            <a:ext cx="7887801" cy="4315427"/>
          </a:xfrm>
          <a:prstGeom prst="rect">
            <a:avLst/>
          </a:prstGeom>
        </p:spPr>
      </p:pic>
      <p:sp>
        <p:nvSpPr>
          <p:cNvPr id="8" name="Title 1"/>
          <p:cNvSpPr>
            <a:spLocks noGrp="1"/>
          </p:cNvSpPr>
          <p:nvPr>
            <p:ph type="title"/>
          </p:nvPr>
        </p:nvSpPr>
        <p:spPr>
          <a:xfrm>
            <a:off x="962723" y="138814"/>
            <a:ext cx="7772400" cy="1143000"/>
          </a:xfrm>
        </p:spPr>
        <p:txBody>
          <a:bodyPr/>
          <a:lstStyle/>
          <a:p>
            <a:r>
              <a:rPr lang="en-IN" sz="2800" dirty="0"/>
              <a:t>DECRYPTION – NO TAMPERING</a:t>
            </a:r>
          </a:p>
        </p:txBody>
      </p:sp>
    </p:spTree>
    <p:extLst>
      <p:ext uri="{BB962C8B-B14F-4D97-AF65-F5344CB8AC3E}">
        <p14:creationId xmlns:p14="http://schemas.microsoft.com/office/powerpoint/2010/main" val="2314946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723" y="138814"/>
            <a:ext cx="7772400" cy="1143000"/>
          </a:xfrm>
        </p:spPr>
        <p:txBody>
          <a:bodyPr/>
          <a:lstStyle/>
          <a:p>
            <a:r>
              <a:rPr lang="en-IN" sz="2800" dirty="0"/>
              <a:t>DECRYPTION – TAMPERING </a:t>
            </a:r>
          </a:p>
        </p:txBody>
      </p:sp>
      <p:sp>
        <p:nvSpPr>
          <p:cNvPr id="4" name="Footer Placeholder 3"/>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C71D7506-5701-7419-2704-F7960DE5C52E}"/>
              </a:ext>
            </a:extLst>
          </p:cNvPr>
          <p:cNvPicPr>
            <a:picLocks noChangeAspect="1"/>
          </p:cNvPicPr>
          <p:nvPr/>
        </p:nvPicPr>
        <p:blipFill>
          <a:blip r:embed="rId2"/>
          <a:stretch>
            <a:fillRect/>
          </a:stretch>
        </p:blipFill>
        <p:spPr>
          <a:xfrm>
            <a:off x="1075173" y="1281814"/>
            <a:ext cx="7547499" cy="4219187"/>
          </a:xfrm>
          <a:prstGeom prst="rect">
            <a:avLst/>
          </a:prstGeom>
        </p:spPr>
      </p:pic>
    </p:spTree>
    <p:extLst>
      <p:ext uri="{BB962C8B-B14F-4D97-AF65-F5344CB8AC3E}">
        <p14:creationId xmlns:p14="http://schemas.microsoft.com/office/powerpoint/2010/main" val="357628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3FE995-BEEA-8A4E-8D62-9B129A729D1A}"/>
              </a:ext>
            </a:extLst>
          </p:cNvPr>
          <p:cNvSpPr>
            <a:spLocks noGrp="1"/>
          </p:cNvSpPr>
          <p:nvPr>
            <p:ph type="ftr" sz="quarter" idx="10"/>
          </p:nvPr>
        </p:nvSpPr>
        <p:spPr/>
        <p:txBody>
          <a:bodyPr/>
          <a:lstStyle/>
          <a:p>
            <a:pPr>
              <a:defRPr/>
            </a:pPr>
            <a:r>
              <a:rPr lang="en-US"/>
              <a:t>Department of IT</a:t>
            </a:r>
            <a:endParaRPr lang="en-US" dirty="0"/>
          </a:p>
        </p:txBody>
      </p:sp>
      <p:sp>
        <p:nvSpPr>
          <p:cNvPr id="6" name="TextBox 5">
            <a:extLst>
              <a:ext uri="{FF2B5EF4-FFF2-40B4-BE49-F238E27FC236}">
                <a16:creationId xmlns:a16="http://schemas.microsoft.com/office/drawing/2014/main" id="{C8256399-8123-07C3-96E8-6C636AFC5B60}"/>
              </a:ext>
            </a:extLst>
          </p:cNvPr>
          <p:cNvSpPr txBox="1"/>
          <p:nvPr/>
        </p:nvSpPr>
        <p:spPr>
          <a:xfrm>
            <a:off x="827584" y="152400"/>
            <a:ext cx="8064896" cy="5324535"/>
          </a:xfrm>
          <a:prstGeom prst="rect">
            <a:avLst/>
          </a:prstGeom>
          <a:noFill/>
        </p:spPr>
        <p:txBody>
          <a:bodyPr wrap="square" rtlCol="0">
            <a:spAutoFit/>
          </a:bodyPr>
          <a:lstStyle/>
          <a:p>
            <a:pPr algn="ctr" latinLnBrk="0">
              <a:spcBef>
                <a:spcPct val="20000"/>
              </a:spcBef>
            </a:pPr>
            <a:r>
              <a:rPr lang="en-IN" sz="2800" kern="0" dirty="0">
                <a:solidFill>
                  <a:schemeClr val="tx2"/>
                </a:solidFill>
                <a:latin typeface="+mj-lt"/>
                <a:ea typeface="+mj-ea"/>
                <a:cs typeface="+mj-cs"/>
              </a:rPr>
              <a:t>Algorithm 3 - Hippopotamus Optimization (HO)</a:t>
            </a:r>
          </a:p>
          <a:p>
            <a:pPr latinLnBrk="0">
              <a:spcBef>
                <a:spcPct val="20000"/>
              </a:spcBef>
            </a:pPr>
            <a:r>
              <a:rPr lang="en-IN" sz="2400" u="sng" dirty="0">
                <a:latin typeface="+mn-lt"/>
                <a:cs typeface="+mn-cs"/>
              </a:rPr>
              <a:t>Inputs :</a:t>
            </a:r>
          </a:p>
          <a:p>
            <a:pPr lvl="1">
              <a:spcBef>
                <a:spcPct val="20000"/>
              </a:spcBef>
            </a:pPr>
            <a:r>
              <a:rPr lang="en-IN" sz="2400" dirty="0" err="1">
                <a:latin typeface="+mn-lt"/>
                <a:cs typeface="+mn-cs"/>
              </a:rPr>
              <a:t>SearchAgents</a:t>
            </a:r>
            <a:r>
              <a:rPr lang="en-IN" sz="2400" dirty="0">
                <a:latin typeface="+mn-lt"/>
                <a:cs typeface="+mn-cs"/>
              </a:rPr>
              <a:t>: </a:t>
            </a:r>
            <a:r>
              <a:rPr lang="en-IN" sz="2400" b="0" dirty="0">
                <a:latin typeface="+mn-lt"/>
                <a:cs typeface="+mn-cs"/>
              </a:rPr>
              <a:t>Number of search agents (hippos) in the population.</a:t>
            </a:r>
          </a:p>
          <a:p>
            <a:pPr lvl="1">
              <a:spcBef>
                <a:spcPct val="20000"/>
              </a:spcBef>
            </a:pPr>
            <a:r>
              <a:rPr lang="en-IN" sz="2400" dirty="0" err="1">
                <a:latin typeface="+mn-lt"/>
                <a:cs typeface="+mn-cs"/>
              </a:rPr>
              <a:t>Max_iterations</a:t>
            </a:r>
            <a:r>
              <a:rPr lang="en-IN" sz="2400" dirty="0">
                <a:latin typeface="+mn-lt"/>
                <a:cs typeface="+mn-cs"/>
              </a:rPr>
              <a:t>: </a:t>
            </a:r>
            <a:r>
              <a:rPr lang="en-IN" sz="2400" b="0" dirty="0">
                <a:latin typeface="+mn-lt"/>
                <a:cs typeface="+mn-cs"/>
              </a:rPr>
              <a:t>Maximum number of iterations.</a:t>
            </a:r>
          </a:p>
          <a:p>
            <a:pPr lvl="1">
              <a:spcBef>
                <a:spcPct val="20000"/>
              </a:spcBef>
            </a:pPr>
            <a:r>
              <a:rPr lang="en-IN" sz="2400" dirty="0" err="1">
                <a:latin typeface="+mn-lt"/>
                <a:cs typeface="+mn-cs"/>
              </a:rPr>
              <a:t>lowerbound</a:t>
            </a:r>
            <a:r>
              <a:rPr lang="en-IN" sz="2400" dirty="0">
                <a:latin typeface="+mn-lt"/>
                <a:cs typeface="+mn-cs"/>
              </a:rPr>
              <a:t>: </a:t>
            </a:r>
            <a:r>
              <a:rPr lang="en-IN" sz="2400" b="0" dirty="0">
                <a:latin typeface="+mn-lt"/>
                <a:cs typeface="+mn-cs"/>
              </a:rPr>
              <a:t>Lower bounds for the search space.</a:t>
            </a:r>
          </a:p>
          <a:p>
            <a:pPr lvl="1">
              <a:spcBef>
                <a:spcPct val="20000"/>
              </a:spcBef>
            </a:pPr>
            <a:r>
              <a:rPr lang="en-IN" sz="2400" dirty="0" err="1">
                <a:latin typeface="+mn-lt"/>
                <a:cs typeface="+mn-cs"/>
              </a:rPr>
              <a:t>upperbound</a:t>
            </a:r>
            <a:r>
              <a:rPr lang="en-IN" sz="2400" dirty="0">
                <a:latin typeface="+mn-lt"/>
                <a:cs typeface="+mn-cs"/>
              </a:rPr>
              <a:t>: </a:t>
            </a:r>
            <a:r>
              <a:rPr lang="en-IN" sz="2400" b="0" dirty="0">
                <a:latin typeface="+mn-lt"/>
                <a:cs typeface="+mn-cs"/>
              </a:rPr>
              <a:t>Upper bounds for the search space.</a:t>
            </a:r>
          </a:p>
          <a:p>
            <a:pPr lvl="1">
              <a:spcBef>
                <a:spcPct val="20000"/>
              </a:spcBef>
            </a:pPr>
            <a:r>
              <a:rPr lang="en-IN" sz="2400" dirty="0">
                <a:latin typeface="+mn-lt"/>
                <a:cs typeface="+mn-cs"/>
              </a:rPr>
              <a:t>dimension: </a:t>
            </a:r>
            <a:r>
              <a:rPr lang="en-IN" sz="2400" b="0" dirty="0">
                <a:latin typeface="+mn-lt"/>
                <a:cs typeface="+mn-cs"/>
              </a:rPr>
              <a:t>Dimensionality of the problem.</a:t>
            </a:r>
          </a:p>
          <a:p>
            <a:pPr lvl="1">
              <a:spcBef>
                <a:spcPct val="20000"/>
              </a:spcBef>
            </a:pPr>
            <a:r>
              <a:rPr lang="en-IN" sz="2400" dirty="0">
                <a:latin typeface="+mn-lt"/>
                <a:cs typeface="+mn-cs"/>
              </a:rPr>
              <a:t>fitness: </a:t>
            </a:r>
            <a:r>
              <a:rPr lang="en-IN" sz="2400" b="0" dirty="0">
                <a:latin typeface="+mn-lt"/>
                <a:cs typeface="+mn-cs"/>
              </a:rPr>
              <a:t>Objective function to be optimized.</a:t>
            </a:r>
          </a:p>
          <a:p>
            <a:pPr>
              <a:spcBef>
                <a:spcPct val="20000"/>
              </a:spcBef>
            </a:pPr>
            <a:r>
              <a:rPr lang="en-IN" sz="2400" u="sng" dirty="0">
                <a:latin typeface="+mn-lt"/>
                <a:cs typeface="+mn-cs"/>
              </a:rPr>
              <a:t>Outputs :</a:t>
            </a:r>
          </a:p>
          <a:p>
            <a:pPr lvl="1">
              <a:spcBef>
                <a:spcPct val="20000"/>
              </a:spcBef>
            </a:pPr>
            <a:r>
              <a:rPr lang="en-IN" sz="2400" dirty="0" err="1">
                <a:latin typeface="+mn-lt"/>
                <a:cs typeface="+mn-cs"/>
              </a:rPr>
              <a:t>Best_pos</a:t>
            </a:r>
            <a:r>
              <a:rPr lang="en-IN" sz="2400" dirty="0">
                <a:latin typeface="+mn-lt"/>
                <a:cs typeface="+mn-cs"/>
              </a:rPr>
              <a:t>: </a:t>
            </a:r>
            <a:r>
              <a:rPr lang="en-IN" sz="2400" b="0" dirty="0">
                <a:latin typeface="+mn-lt"/>
                <a:cs typeface="+mn-cs"/>
              </a:rPr>
              <a:t>Best solution found.</a:t>
            </a:r>
          </a:p>
          <a:p>
            <a:pPr lvl="1">
              <a:spcBef>
                <a:spcPct val="20000"/>
              </a:spcBef>
            </a:pPr>
            <a:r>
              <a:rPr lang="en-IN" sz="2400" dirty="0" err="1">
                <a:latin typeface="+mn-lt"/>
                <a:cs typeface="+mn-cs"/>
              </a:rPr>
              <a:t>Best_score</a:t>
            </a:r>
            <a:r>
              <a:rPr lang="en-IN" sz="2400" dirty="0">
                <a:latin typeface="+mn-lt"/>
                <a:cs typeface="+mn-cs"/>
              </a:rPr>
              <a:t>: </a:t>
            </a:r>
            <a:r>
              <a:rPr lang="en-IN" sz="2400" b="0" dirty="0">
                <a:latin typeface="+mn-lt"/>
                <a:cs typeface="+mn-cs"/>
              </a:rPr>
              <a:t>Fitness value of the best solution.</a:t>
            </a:r>
          </a:p>
        </p:txBody>
      </p:sp>
    </p:spTree>
    <p:extLst>
      <p:ext uri="{BB962C8B-B14F-4D97-AF65-F5344CB8AC3E}">
        <p14:creationId xmlns:p14="http://schemas.microsoft.com/office/powerpoint/2010/main" val="316932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5EF4DE-1C42-8D01-B247-20ABCB422DC2}"/>
              </a:ext>
            </a:extLst>
          </p:cNvPr>
          <p:cNvSpPr>
            <a:spLocks noGrp="1"/>
          </p:cNvSpPr>
          <p:nvPr>
            <p:ph type="ftr" sz="quarter" idx="10"/>
          </p:nvPr>
        </p:nvSpPr>
        <p:spPr/>
        <p:txBody>
          <a:bodyPr/>
          <a:lstStyle/>
          <a:p>
            <a:pPr>
              <a:defRPr/>
            </a:pPr>
            <a:r>
              <a:rPr lang="en-US"/>
              <a:t>Department of IT</a:t>
            </a:r>
            <a:endParaRPr lang="en-US" dirty="0"/>
          </a:p>
        </p:txBody>
      </p:sp>
      <p:sp>
        <p:nvSpPr>
          <p:cNvPr id="5" name="TextBox 4">
            <a:extLst>
              <a:ext uri="{FF2B5EF4-FFF2-40B4-BE49-F238E27FC236}">
                <a16:creationId xmlns:a16="http://schemas.microsoft.com/office/drawing/2014/main" id="{25722801-1494-F001-ABD7-62FDAF7A6DE3}"/>
              </a:ext>
            </a:extLst>
          </p:cNvPr>
          <p:cNvSpPr txBox="1"/>
          <p:nvPr/>
        </p:nvSpPr>
        <p:spPr>
          <a:xfrm>
            <a:off x="1043609" y="0"/>
            <a:ext cx="7848872" cy="6703374"/>
          </a:xfrm>
          <a:prstGeom prst="rect">
            <a:avLst/>
          </a:prstGeom>
          <a:noFill/>
        </p:spPr>
        <p:txBody>
          <a:bodyPr wrap="square" rtlCol="0">
            <a:spAutoFit/>
          </a:bodyPr>
          <a:lstStyle/>
          <a:p>
            <a:pPr>
              <a:spcBef>
                <a:spcPct val="20000"/>
              </a:spcBef>
            </a:pPr>
            <a:r>
              <a:rPr lang="en-IN" sz="2400" dirty="0">
                <a:latin typeface="+mn-lt"/>
                <a:cs typeface="+mn-cs"/>
              </a:rPr>
              <a:t>Start</a:t>
            </a:r>
          </a:p>
          <a:p>
            <a:pPr>
              <a:spcBef>
                <a:spcPct val="20000"/>
              </a:spcBef>
            </a:pPr>
            <a:r>
              <a:rPr lang="en-IN" sz="2400" dirty="0">
                <a:latin typeface="+mn-lt"/>
                <a:cs typeface="+mn-cs"/>
              </a:rPr>
              <a:t>Initialization:</a:t>
            </a:r>
          </a:p>
          <a:p>
            <a:pPr lvl="1">
              <a:spcBef>
                <a:spcPct val="20000"/>
              </a:spcBef>
            </a:pPr>
            <a:r>
              <a:rPr lang="en-IN" sz="2400" b="0" dirty="0">
                <a:latin typeface="+mn-lt"/>
                <a:cs typeface="+mn-cs"/>
              </a:rPr>
              <a:t>Define the levy flight function levy to generate levy flights.</a:t>
            </a:r>
          </a:p>
          <a:p>
            <a:pPr lvl="1">
              <a:spcBef>
                <a:spcPct val="20000"/>
              </a:spcBef>
            </a:pPr>
            <a:r>
              <a:rPr lang="en-IN" sz="2400" b="0" dirty="0">
                <a:latin typeface="+mn-lt"/>
                <a:cs typeface="+mn-cs"/>
              </a:rPr>
              <a:t>Initialize population X with </a:t>
            </a:r>
            <a:r>
              <a:rPr lang="en-IN" sz="2400" b="0" dirty="0" err="1">
                <a:latin typeface="+mn-lt"/>
                <a:cs typeface="+mn-cs"/>
              </a:rPr>
              <a:t>SearchAgents</a:t>
            </a:r>
            <a:r>
              <a:rPr lang="en-IN" sz="2400" b="0" dirty="0">
                <a:latin typeface="+mn-lt"/>
                <a:cs typeface="+mn-cs"/>
              </a:rPr>
              <a:t> random solutions within the search space defined by </a:t>
            </a:r>
            <a:r>
              <a:rPr lang="en-IN" sz="2400" b="0" dirty="0" err="1">
                <a:latin typeface="+mn-lt"/>
                <a:cs typeface="+mn-cs"/>
              </a:rPr>
              <a:t>lowerbound</a:t>
            </a:r>
            <a:r>
              <a:rPr lang="en-IN" sz="2400" b="0" dirty="0">
                <a:latin typeface="+mn-lt"/>
                <a:cs typeface="+mn-cs"/>
              </a:rPr>
              <a:t> and </a:t>
            </a:r>
            <a:r>
              <a:rPr lang="en-IN" sz="2400" b="0" dirty="0" err="1">
                <a:latin typeface="+mn-lt"/>
                <a:cs typeface="+mn-cs"/>
              </a:rPr>
              <a:t>upperbound</a:t>
            </a:r>
            <a:r>
              <a:rPr lang="en-IN" sz="2400" b="0" dirty="0">
                <a:latin typeface="+mn-lt"/>
                <a:cs typeface="+mn-cs"/>
              </a:rPr>
              <a:t>.</a:t>
            </a:r>
          </a:p>
          <a:p>
            <a:pPr lvl="1">
              <a:spcBef>
                <a:spcPct val="20000"/>
              </a:spcBef>
            </a:pPr>
            <a:r>
              <a:rPr lang="en-IN" sz="2400" b="0" dirty="0">
                <a:latin typeface="+mn-lt"/>
                <a:cs typeface="+mn-cs"/>
              </a:rPr>
              <a:t>Evaluate the fitness of each solution in X.</a:t>
            </a:r>
            <a:endParaRPr lang="en-IN" sz="2400" dirty="0">
              <a:latin typeface="+mn-lt"/>
              <a:cs typeface="+mn-cs"/>
            </a:endParaRPr>
          </a:p>
          <a:p>
            <a:pPr>
              <a:spcBef>
                <a:spcPct val="20000"/>
              </a:spcBef>
            </a:pPr>
            <a:r>
              <a:rPr lang="en-IN" sz="2400" dirty="0">
                <a:latin typeface="+mn-lt"/>
                <a:cs typeface="+mn-cs"/>
              </a:rPr>
              <a:t>Main Loop:</a:t>
            </a:r>
          </a:p>
          <a:p>
            <a:pPr lvl="1">
              <a:spcBef>
                <a:spcPct val="20000"/>
              </a:spcBef>
            </a:pPr>
            <a:r>
              <a:rPr lang="en-IN" sz="2400" b="0" dirty="0">
                <a:latin typeface="+mn-lt"/>
                <a:cs typeface="+mn-cs"/>
              </a:rPr>
              <a:t>Repeat for each iteration t in [1, </a:t>
            </a:r>
            <a:r>
              <a:rPr lang="en-IN" sz="2400" b="0" dirty="0" err="1">
                <a:latin typeface="+mn-lt"/>
                <a:cs typeface="+mn-cs"/>
              </a:rPr>
              <a:t>Max_iterations</a:t>
            </a:r>
            <a:r>
              <a:rPr lang="en-IN" sz="2400" b="0" dirty="0">
                <a:latin typeface="+mn-lt"/>
                <a:cs typeface="+mn-cs"/>
              </a:rPr>
              <a:t>]:</a:t>
            </a:r>
          </a:p>
          <a:p>
            <a:pPr lvl="1">
              <a:spcBef>
                <a:spcPct val="20000"/>
              </a:spcBef>
            </a:pPr>
            <a:r>
              <a:rPr lang="en-IN" sz="2400" b="0" dirty="0">
                <a:latin typeface="+mn-lt"/>
                <a:cs typeface="+mn-cs"/>
              </a:rPr>
              <a:t>    a. Record the best solution found so far (</a:t>
            </a:r>
            <a:r>
              <a:rPr lang="en-IN" sz="2400" b="0" dirty="0" err="1">
                <a:latin typeface="+mn-lt"/>
                <a:cs typeface="+mn-cs"/>
              </a:rPr>
              <a:t>Xbest</a:t>
            </a:r>
            <a:r>
              <a:rPr lang="en-IN" sz="2400" b="0" dirty="0">
                <a:latin typeface="+mn-lt"/>
                <a:cs typeface="+mn-cs"/>
              </a:rPr>
              <a:t>) and </a:t>
            </a:r>
          </a:p>
          <a:p>
            <a:pPr lvl="1">
              <a:spcBef>
                <a:spcPct val="20000"/>
              </a:spcBef>
            </a:pPr>
            <a:r>
              <a:rPr lang="en-IN" sz="2400" b="0" dirty="0">
                <a:latin typeface="+mn-lt"/>
                <a:cs typeface="+mn-cs"/>
              </a:rPr>
              <a:t>its corresponding fitness (</a:t>
            </a:r>
            <a:r>
              <a:rPr lang="en-IN" sz="2400" b="0" dirty="0" err="1">
                <a:latin typeface="+mn-lt"/>
                <a:cs typeface="+mn-cs"/>
              </a:rPr>
              <a:t>fbest</a:t>
            </a:r>
            <a:r>
              <a:rPr lang="en-IN" sz="2400" b="0" dirty="0">
                <a:latin typeface="+mn-lt"/>
                <a:cs typeface="+mn-cs"/>
              </a:rPr>
              <a:t>).</a:t>
            </a:r>
          </a:p>
          <a:p>
            <a:pPr lvl="1">
              <a:spcBef>
                <a:spcPct val="20000"/>
              </a:spcBef>
            </a:pPr>
            <a:r>
              <a:rPr lang="en-IN" sz="2400" b="0" dirty="0">
                <a:latin typeface="+mn-lt"/>
                <a:cs typeface="+mn-cs"/>
              </a:rPr>
              <a:t>    b. Divide the population into two groups:</a:t>
            </a:r>
          </a:p>
          <a:p>
            <a:pPr lvl="1">
              <a:spcBef>
                <a:spcPct val="20000"/>
              </a:spcBef>
            </a:pPr>
            <a:r>
              <a:rPr lang="en-IN" sz="2400" b="0" dirty="0">
                <a:latin typeface="+mn-lt"/>
                <a:cs typeface="+mn-cs"/>
              </a:rPr>
              <a:t>        - Group 1: Hippos mimicking cooperative </a:t>
            </a:r>
            <a:r>
              <a:rPr lang="en-IN" sz="2400" b="0" dirty="0" err="1">
                <a:latin typeface="+mn-lt"/>
                <a:cs typeface="+mn-cs"/>
              </a:rPr>
              <a:t>behavior</a:t>
            </a:r>
            <a:r>
              <a:rPr lang="en-IN" sz="2400" b="0" dirty="0">
                <a:latin typeface="+mn-lt"/>
                <a:cs typeface="+mn-cs"/>
              </a:rPr>
              <a:t>.</a:t>
            </a:r>
          </a:p>
          <a:p>
            <a:pPr lvl="1">
              <a:spcBef>
                <a:spcPct val="20000"/>
              </a:spcBef>
            </a:pPr>
            <a:r>
              <a:rPr lang="en-IN" sz="2400" b="0" dirty="0">
                <a:latin typeface="+mn-lt"/>
                <a:cs typeface="+mn-cs"/>
              </a:rPr>
              <a:t>        - Group 2: Predators mimicking predatory </a:t>
            </a:r>
            <a:r>
              <a:rPr lang="en-IN" sz="2400" b="0" dirty="0" err="1">
                <a:latin typeface="+mn-lt"/>
                <a:cs typeface="+mn-cs"/>
              </a:rPr>
              <a:t>behavior</a:t>
            </a:r>
            <a:r>
              <a:rPr lang="en-IN" sz="2400" b="0" dirty="0">
                <a:latin typeface="+mn-lt"/>
                <a:cs typeface="+mn-cs"/>
              </a:rPr>
              <a:t>.</a:t>
            </a:r>
          </a:p>
          <a:p>
            <a:endParaRPr lang="en-IN" dirty="0"/>
          </a:p>
        </p:txBody>
      </p:sp>
    </p:spTree>
    <p:extLst>
      <p:ext uri="{BB962C8B-B14F-4D97-AF65-F5344CB8AC3E}">
        <p14:creationId xmlns:p14="http://schemas.microsoft.com/office/powerpoint/2010/main" val="410806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C52F39-8C9C-42BD-C39D-05B1C490B975}"/>
              </a:ext>
            </a:extLst>
          </p:cNvPr>
          <p:cNvSpPr>
            <a:spLocks noGrp="1"/>
          </p:cNvSpPr>
          <p:nvPr>
            <p:ph type="ftr" sz="quarter" idx="10"/>
          </p:nvPr>
        </p:nvSpPr>
        <p:spPr/>
        <p:txBody>
          <a:bodyPr/>
          <a:lstStyle/>
          <a:p>
            <a:pPr>
              <a:defRPr/>
            </a:pPr>
            <a:r>
              <a:rPr lang="en-US"/>
              <a:t>Department of IT</a:t>
            </a:r>
            <a:endParaRPr lang="en-US" dirty="0"/>
          </a:p>
        </p:txBody>
      </p:sp>
      <p:sp>
        <p:nvSpPr>
          <p:cNvPr id="6" name="TextBox 5">
            <a:extLst>
              <a:ext uri="{FF2B5EF4-FFF2-40B4-BE49-F238E27FC236}">
                <a16:creationId xmlns:a16="http://schemas.microsoft.com/office/drawing/2014/main" id="{43101508-3FCD-91C8-0DCE-34788EAF04D2}"/>
              </a:ext>
            </a:extLst>
          </p:cNvPr>
          <p:cNvSpPr txBox="1"/>
          <p:nvPr/>
        </p:nvSpPr>
        <p:spPr>
          <a:xfrm>
            <a:off x="827585" y="152400"/>
            <a:ext cx="8064896" cy="5041380"/>
          </a:xfrm>
          <a:prstGeom prst="rect">
            <a:avLst/>
          </a:prstGeom>
          <a:noFill/>
        </p:spPr>
        <p:txBody>
          <a:bodyPr wrap="square" rtlCol="0">
            <a:spAutoFit/>
          </a:bodyPr>
          <a:lstStyle/>
          <a:p>
            <a:pPr lvl="1">
              <a:spcBef>
                <a:spcPct val="20000"/>
              </a:spcBef>
            </a:pPr>
            <a:r>
              <a:rPr lang="en-IN" sz="2400" b="0" dirty="0">
                <a:latin typeface="+mn-lt"/>
                <a:cs typeface="+mn-cs"/>
              </a:rPr>
              <a:t> c. Update positions of solutions in Group 1 based on </a:t>
            </a:r>
          </a:p>
          <a:p>
            <a:pPr lvl="1">
              <a:spcBef>
                <a:spcPct val="20000"/>
              </a:spcBef>
            </a:pPr>
            <a:r>
              <a:rPr lang="en-IN" sz="2400" b="0" dirty="0">
                <a:latin typeface="+mn-lt"/>
                <a:cs typeface="+mn-cs"/>
              </a:rPr>
              <a:t>cooperative </a:t>
            </a:r>
            <a:r>
              <a:rPr lang="en-IN" sz="2400" b="0" dirty="0" err="1">
                <a:latin typeface="+mn-lt"/>
                <a:cs typeface="+mn-cs"/>
              </a:rPr>
              <a:t>behavior</a:t>
            </a:r>
            <a:r>
              <a:rPr lang="en-IN" sz="2400" b="0" dirty="0">
                <a:latin typeface="+mn-lt"/>
                <a:cs typeface="+mn-cs"/>
              </a:rPr>
              <a:t>:</a:t>
            </a:r>
          </a:p>
          <a:p>
            <a:pPr lvl="1">
              <a:spcBef>
                <a:spcPct val="20000"/>
              </a:spcBef>
            </a:pPr>
            <a:r>
              <a:rPr lang="en-IN" sz="2400" b="0" dirty="0">
                <a:latin typeface="+mn-lt"/>
                <a:cs typeface="+mn-cs"/>
              </a:rPr>
              <a:t>        - Each solution explores using levy flights and interacts with a dominant hippopotamus and nearby group mean.</a:t>
            </a:r>
          </a:p>
          <a:p>
            <a:pPr lvl="1">
              <a:spcBef>
                <a:spcPct val="20000"/>
              </a:spcBef>
            </a:pPr>
            <a:r>
              <a:rPr lang="en-IN" sz="2400" b="0" dirty="0">
                <a:latin typeface="+mn-lt"/>
                <a:cs typeface="+mn-cs"/>
              </a:rPr>
              <a:t>    d. Update positions of solutions in Group 2 based on predatory </a:t>
            </a:r>
            <a:r>
              <a:rPr lang="en-IN" sz="2400" b="0" dirty="0" err="1">
                <a:latin typeface="+mn-lt"/>
                <a:cs typeface="+mn-cs"/>
              </a:rPr>
              <a:t>behavior</a:t>
            </a:r>
            <a:r>
              <a:rPr lang="en-IN" sz="2400" b="0" dirty="0">
                <a:latin typeface="+mn-lt"/>
                <a:cs typeface="+mn-cs"/>
              </a:rPr>
              <a:t>:</a:t>
            </a:r>
          </a:p>
          <a:p>
            <a:pPr lvl="1">
              <a:spcBef>
                <a:spcPct val="20000"/>
              </a:spcBef>
            </a:pPr>
            <a:r>
              <a:rPr lang="en-IN" sz="2400" b="0" dirty="0">
                <a:latin typeface="+mn-lt"/>
                <a:cs typeface="+mn-cs"/>
              </a:rPr>
              <a:t>        - Each solution imitates a predator, attempting to catch </a:t>
            </a:r>
          </a:p>
          <a:p>
            <a:pPr lvl="1">
              <a:spcBef>
                <a:spcPct val="20000"/>
              </a:spcBef>
            </a:pPr>
            <a:r>
              <a:rPr lang="en-IN" sz="2400" b="0" dirty="0">
                <a:latin typeface="+mn-lt"/>
                <a:cs typeface="+mn-cs"/>
              </a:rPr>
              <a:t>its prey using levy flights and distance-based rules.</a:t>
            </a:r>
          </a:p>
          <a:p>
            <a:pPr lvl="1">
              <a:spcBef>
                <a:spcPct val="20000"/>
              </a:spcBef>
            </a:pPr>
            <a:r>
              <a:rPr lang="en-IN" sz="2400" b="0" dirty="0">
                <a:latin typeface="+mn-lt"/>
                <a:cs typeface="+mn-cs"/>
              </a:rPr>
              <a:t>    e. Apply local exploration to all solutions in the population:</a:t>
            </a:r>
          </a:p>
          <a:p>
            <a:pPr lvl="1">
              <a:spcBef>
                <a:spcPct val="20000"/>
              </a:spcBef>
            </a:pPr>
            <a:r>
              <a:rPr lang="en-IN" sz="2400" b="0" dirty="0">
                <a:latin typeface="+mn-lt"/>
                <a:cs typeface="+mn-cs"/>
              </a:rPr>
              <a:t>        - Perturb the positions of solutions using a randomized exploration strategy.</a:t>
            </a:r>
          </a:p>
        </p:txBody>
      </p:sp>
    </p:spTree>
    <p:extLst>
      <p:ext uri="{BB962C8B-B14F-4D97-AF65-F5344CB8AC3E}">
        <p14:creationId xmlns:p14="http://schemas.microsoft.com/office/powerpoint/2010/main" val="4053065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87803-9544-B0B4-4C1B-E89EB4A51C32}"/>
              </a:ext>
            </a:extLst>
          </p:cNvPr>
          <p:cNvSpPr>
            <a:spLocks noGrp="1"/>
          </p:cNvSpPr>
          <p:nvPr>
            <p:ph idx="1"/>
          </p:nvPr>
        </p:nvSpPr>
        <p:spPr>
          <a:xfrm>
            <a:off x="971600" y="152400"/>
            <a:ext cx="7772400" cy="4114800"/>
          </a:xfrm>
        </p:spPr>
        <p:txBody>
          <a:bodyPr/>
          <a:lstStyle/>
          <a:p>
            <a:pPr marL="457200" lvl="1"/>
            <a:r>
              <a:rPr lang="en-IN" sz="2400" kern="1200" dirty="0">
                <a:ea typeface="+mn-ea"/>
                <a:cs typeface="+mn-cs"/>
              </a:rPr>
              <a:t> f. Update fitness values of all solutions.</a:t>
            </a:r>
          </a:p>
          <a:p>
            <a:pPr marL="457200" lvl="1"/>
            <a:r>
              <a:rPr lang="en-IN" sz="2400" kern="1200" dirty="0">
                <a:ea typeface="+mn-ea"/>
                <a:cs typeface="+mn-cs"/>
              </a:rPr>
              <a:t> g. Record the best solution found in this iteration.</a:t>
            </a:r>
          </a:p>
          <a:p>
            <a:pPr marL="0" indent="-228600">
              <a:buNone/>
            </a:pPr>
            <a:r>
              <a:rPr lang="en-IN" sz="2800" b="1" kern="1200" dirty="0">
                <a:ea typeface="+mn-ea"/>
                <a:cs typeface="+mn-cs"/>
              </a:rPr>
              <a:t>Termination:</a:t>
            </a:r>
          </a:p>
          <a:p>
            <a:pPr marL="457200" lvl="1"/>
            <a:r>
              <a:rPr lang="en-IN" sz="2400" kern="1200" dirty="0">
                <a:ea typeface="+mn-ea"/>
                <a:cs typeface="+mn-cs"/>
              </a:rPr>
              <a:t> Return </a:t>
            </a:r>
            <a:r>
              <a:rPr lang="en-IN" sz="2400" kern="1200" dirty="0" err="1">
                <a:ea typeface="+mn-ea"/>
                <a:cs typeface="+mn-cs"/>
              </a:rPr>
              <a:t>Best_pos</a:t>
            </a:r>
            <a:r>
              <a:rPr lang="en-IN" sz="2400" kern="1200" dirty="0">
                <a:ea typeface="+mn-ea"/>
                <a:cs typeface="+mn-cs"/>
              </a:rPr>
              <a:t>, the corresponding </a:t>
            </a:r>
            <a:r>
              <a:rPr lang="en-IN" sz="2400" kern="1200" dirty="0" err="1">
                <a:ea typeface="+mn-ea"/>
                <a:cs typeface="+mn-cs"/>
              </a:rPr>
              <a:t>Best_score</a:t>
            </a:r>
            <a:endParaRPr lang="en-IN" sz="2400" kern="1200" dirty="0">
              <a:ea typeface="+mn-ea"/>
              <a:cs typeface="+mn-cs"/>
            </a:endParaRPr>
          </a:p>
          <a:p>
            <a:pPr marL="171450" lvl="1" indent="0">
              <a:buNone/>
            </a:pPr>
            <a:r>
              <a:rPr lang="en-IN" sz="2400" b="1" kern="1200" dirty="0">
                <a:ea typeface="+mn-ea"/>
                <a:cs typeface="+mn-cs"/>
              </a:rPr>
              <a:t>End </a:t>
            </a:r>
          </a:p>
        </p:txBody>
      </p:sp>
      <p:sp>
        <p:nvSpPr>
          <p:cNvPr id="4" name="Footer Placeholder 3">
            <a:extLst>
              <a:ext uri="{FF2B5EF4-FFF2-40B4-BE49-F238E27FC236}">
                <a16:creationId xmlns:a16="http://schemas.microsoft.com/office/drawing/2014/main" id="{0A250511-EF18-C9C4-4BDF-191E06ED013E}"/>
              </a:ext>
            </a:extLst>
          </p:cNvPr>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4293261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ext Box 1"/>
          <p:cNvSpPr txBox="1">
            <a:spLocks noChangeArrowheads="1"/>
          </p:cNvSpPr>
          <p:nvPr/>
        </p:nvSpPr>
        <p:spPr bwMode="auto">
          <a:xfrm>
            <a:off x="685800" y="46355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PROBLEM</a:t>
            </a:r>
          </a:p>
        </p:txBody>
      </p:sp>
      <p:sp>
        <p:nvSpPr>
          <p:cNvPr id="6" name="Text Box 1"/>
          <p:cNvSpPr txBox="1">
            <a:spLocks noChangeArrowheads="1"/>
          </p:cNvSpPr>
          <p:nvPr/>
        </p:nvSpPr>
        <p:spPr bwMode="auto">
          <a:xfrm>
            <a:off x="697430" y="3355975"/>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SOLUTION</a:t>
            </a:r>
          </a:p>
        </p:txBody>
      </p:sp>
      <p:sp>
        <p:nvSpPr>
          <p:cNvPr id="8" name="Text Box 2"/>
          <p:cNvSpPr txBox="1">
            <a:spLocks noChangeArrowheads="1"/>
          </p:cNvSpPr>
          <p:nvPr/>
        </p:nvSpPr>
        <p:spPr bwMode="auto">
          <a:xfrm>
            <a:off x="897835" y="1556792"/>
            <a:ext cx="8229600" cy="179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marL="342900" indent="-342900" algn="just">
              <a:lnSpc>
                <a:spcPct val="150000"/>
              </a:lnSpc>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Sometimes, the bio-signals may get lost or tampered with during transmission.</a:t>
            </a:r>
            <a:endParaRPr lang="en-US" altLang="en-US" sz="2800" b="0" dirty="0">
              <a:solidFill>
                <a:srgbClr val="000000"/>
              </a:solidFill>
            </a:endParaRPr>
          </a:p>
          <a:p>
            <a:pPr eaLnBrk="1" hangingPunct="1">
              <a:lnSpc>
                <a:spcPct val="90000"/>
              </a:lnSpc>
              <a:spcBef>
                <a:spcPts val="700"/>
              </a:spcBef>
            </a:pPr>
            <a:endParaRPr lang="en-US" altLang="en-US" sz="2400" b="0" dirty="0">
              <a:solidFill>
                <a:srgbClr val="000000"/>
              </a:solidFill>
            </a:endParaRPr>
          </a:p>
          <a:p>
            <a:pPr eaLnBrk="1" hangingPunct="1">
              <a:lnSpc>
                <a:spcPct val="90000"/>
              </a:lnSpc>
              <a:spcBef>
                <a:spcPts val="700"/>
              </a:spcBef>
              <a:buFontTx/>
              <a:buNone/>
            </a:pPr>
            <a:endParaRPr lang="en-US" altLang="en-US" sz="2400" b="0" dirty="0">
              <a:solidFill>
                <a:srgbClr val="000000"/>
              </a:solidFill>
            </a:endParaRPr>
          </a:p>
        </p:txBody>
      </p:sp>
      <p:sp>
        <p:nvSpPr>
          <p:cNvPr id="9" name="Text Box 2"/>
          <p:cNvSpPr txBox="1">
            <a:spLocks noChangeArrowheads="1"/>
          </p:cNvSpPr>
          <p:nvPr/>
        </p:nvSpPr>
        <p:spPr bwMode="auto">
          <a:xfrm>
            <a:off x="914400" y="4255566"/>
            <a:ext cx="8229600" cy="179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marL="342900" indent="-342900" algn="just">
              <a:lnSpc>
                <a:spcPct val="150000"/>
              </a:lnSpc>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Reconstruction of lost bio-signal with the help of a deep learning approach.</a:t>
            </a:r>
            <a:endParaRPr lang="en-IN" sz="2800" b="0" dirty="0">
              <a:solidFill>
                <a:srgbClr val="000000"/>
              </a:solidFill>
              <a:cs typeface="Times New Roman" panose="02020603050405020304" pitchFamily="18" charset="0"/>
            </a:endParaRPr>
          </a:p>
          <a:p>
            <a:pPr algn="just" eaLnBrk="1" hangingPunct="1">
              <a:lnSpc>
                <a:spcPct val="150000"/>
              </a:lnSpc>
              <a:spcBef>
                <a:spcPts val="700"/>
              </a:spcBef>
              <a:buFont typeface="Wingdings" panose="05000000000000000000" pitchFamily="2" charset="2"/>
              <a:buChar char="Ø"/>
            </a:pPr>
            <a:endParaRPr lang="en-US" altLang="en-US" sz="2800" b="0" dirty="0">
              <a:solidFill>
                <a:srgbClr val="000000"/>
              </a:solidFill>
            </a:endParaRPr>
          </a:p>
          <a:p>
            <a:pPr eaLnBrk="1" hangingPunct="1">
              <a:lnSpc>
                <a:spcPct val="90000"/>
              </a:lnSpc>
              <a:spcBef>
                <a:spcPts val="700"/>
              </a:spcBef>
            </a:pPr>
            <a:endParaRPr lang="en-US" altLang="en-US" sz="2400" b="0" dirty="0">
              <a:solidFill>
                <a:srgbClr val="000000"/>
              </a:solidFill>
            </a:endParaRPr>
          </a:p>
          <a:p>
            <a:pPr eaLnBrk="1" hangingPunct="1">
              <a:lnSpc>
                <a:spcPct val="90000"/>
              </a:lnSpc>
              <a:spcBef>
                <a:spcPts val="700"/>
              </a:spcBef>
              <a:buFontTx/>
              <a:buNone/>
            </a:pPr>
            <a:endParaRPr lang="en-US" altLang="en-US" sz="2400" b="0" dirty="0">
              <a:solidFill>
                <a:srgbClr val="000000"/>
              </a:solidFill>
            </a:endParaRPr>
          </a:p>
        </p:txBody>
      </p:sp>
    </p:spTree>
    <p:extLst>
      <p:ext uri="{BB962C8B-B14F-4D97-AF65-F5344CB8AC3E}">
        <p14:creationId xmlns:p14="http://schemas.microsoft.com/office/powerpoint/2010/main" val="3069150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80B9-4AB6-8EDB-5B70-2E86805BF839}"/>
              </a:ext>
            </a:extLst>
          </p:cNvPr>
          <p:cNvSpPr>
            <a:spLocks noGrp="1"/>
          </p:cNvSpPr>
          <p:nvPr>
            <p:ph type="title"/>
          </p:nvPr>
        </p:nvSpPr>
        <p:spPr>
          <a:xfrm>
            <a:off x="899592" y="1852"/>
            <a:ext cx="7772400" cy="1143000"/>
          </a:xfrm>
        </p:spPr>
        <p:txBody>
          <a:bodyPr/>
          <a:lstStyle/>
          <a:p>
            <a:r>
              <a:rPr lang="en-IN" dirty="0"/>
              <a:t>H</a:t>
            </a:r>
            <a:r>
              <a:rPr lang="en-IN" sz="2400" dirty="0"/>
              <a:t>OA – OPTIMIZATION </a:t>
            </a:r>
            <a:endParaRPr lang="en-IN" dirty="0"/>
          </a:p>
        </p:txBody>
      </p:sp>
      <p:pic>
        <p:nvPicPr>
          <p:cNvPr id="6" name="Content Placeholder 5">
            <a:extLst>
              <a:ext uri="{FF2B5EF4-FFF2-40B4-BE49-F238E27FC236}">
                <a16:creationId xmlns:a16="http://schemas.microsoft.com/office/drawing/2014/main" id="{EBED2478-BEE2-3DD2-A971-15A76CB3CD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144852"/>
            <a:ext cx="6666188" cy="4827240"/>
          </a:xfrm>
        </p:spPr>
      </p:pic>
      <p:sp>
        <p:nvSpPr>
          <p:cNvPr id="4" name="Footer Placeholder 3">
            <a:extLst>
              <a:ext uri="{FF2B5EF4-FFF2-40B4-BE49-F238E27FC236}">
                <a16:creationId xmlns:a16="http://schemas.microsoft.com/office/drawing/2014/main" id="{7013FD11-9591-1597-6F46-9FA03EE5B5BE}"/>
              </a:ext>
            </a:extLst>
          </p:cNvPr>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3119486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012" y="92766"/>
            <a:ext cx="7772400" cy="1143000"/>
          </a:xfrm>
        </p:spPr>
        <p:txBody>
          <a:bodyPr/>
          <a:lstStyle/>
          <a:p>
            <a:r>
              <a:rPr lang="en-IN" sz="2800" dirty="0"/>
              <a:t>PSO – OPTIMIZATION </a:t>
            </a:r>
          </a:p>
        </p:txBody>
      </p:sp>
      <p:sp>
        <p:nvSpPr>
          <p:cNvPr id="4" name="Footer Placeholder 3"/>
          <p:cNvSpPr>
            <a:spLocks noGrp="1"/>
          </p:cNvSpPr>
          <p:nvPr>
            <p:ph type="ftr" sz="quarter" idx="10"/>
          </p:nvPr>
        </p:nvSpPr>
        <p:spPr/>
        <p:txBody>
          <a:bodyPr/>
          <a:lstStyle/>
          <a:p>
            <a:pPr>
              <a:defRPr/>
            </a:pPr>
            <a:r>
              <a:rPr lang="en-US"/>
              <a:t>Department of IT</a:t>
            </a:r>
          </a:p>
        </p:txBody>
      </p:sp>
      <p:pic>
        <p:nvPicPr>
          <p:cNvPr id="3" name="Picture 2"/>
          <p:cNvPicPr>
            <a:picLocks noChangeAspect="1"/>
          </p:cNvPicPr>
          <p:nvPr/>
        </p:nvPicPr>
        <p:blipFill>
          <a:blip r:embed="rId2"/>
          <a:stretch>
            <a:fillRect/>
          </a:stretch>
        </p:blipFill>
        <p:spPr>
          <a:xfrm>
            <a:off x="1020891" y="1412775"/>
            <a:ext cx="7727574" cy="4611179"/>
          </a:xfrm>
          <a:prstGeom prst="rect">
            <a:avLst/>
          </a:prstGeom>
        </p:spPr>
      </p:pic>
    </p:spTree>
    <p:extLst>
      <p:ext uri="{BB962C8B-B14F-4D97-AF65-F5344CB8AC3E}">
        <p14:creationId xmlns:p14="http://schemas.microsoft.com/office/powerpoint/2010/main" val="122527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itle 1"/>
          <p:cNvSpPr>
            <a:spLocks noGrp="1"/>
          </p:cNvSpPr>
          <p:nvPr>
            <p:ph type="title"/>
          </p:nvPr>
        </p:nvSpPr>
        <p:spPr>
          <a:xfrm>
            <a:off x="1143000" y="2667000"/>
            <a:ext cx="7772400" cy="1143000"/>
          </a:xfrm>
        </p:spPr>
        <p:txBody>
          <a:bodyPr/>
          <a:lstStyle/>
          <a:p>
            <a:r>
              <a:rPr lang="en-US" sz="3200" dirty="0"/>
              <a:t>PREDICTION OF LOST STEGO-BLOCK USING SU-LSTM</a:t>
            </a:r>
            <a:endParaRPr lang="en-IN" sz="3100" dirty="0"/>
          </a:p>
        </p:txBody>
      </p:sp>
    </p:spTree>
    <p:extLst>
      <p:ext uri="{BB962C8B-B14F-4D97-AF65-F5344CB8AC3E}">
        <p14:creationId xmlns:p14="http://schemas.microsoft.com/office/powerpoint/2010/main" val="2235339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6540">
            <a:extLst>
              <a:ext uri="{FF2B5EF4-FFF2-40B4-BE49-F238E27FC236}">
                <a16:creationId xmlns:a16="http://schemas.microsoft.com/office/drawing/2014/main" id="{140CA1DD-4BBF-5BAB-DF99-1C424087EE96}"/>
              </a:ext>
            </a:extLst>
          </p:cNvPr>
          <p:cNvSpPr/>
          <p:nvPr/>
        </p:nvSpPr>
        <p:spPr>
          <a:xfrm>
            <a:off x="1691680" y="1412776"/>
            <a:ext cx="5878286" cy="3875672"/>
          </a:xfrm>
          <a:prstGeom prst="roundRect">
            <a:avLst>
              <a:gd name="adj" fmla="val 2012"/>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107" name="Title 1"/>
          <p:cNvSpPr txBox="1">
            <a:spLocks/>
          </p:cNvSpPr>
          <p:nvPr/>
        </p:nvSpPr>
        <p:spPr bwMode="auto">
          <a:xfrm>
            <a:off x="1087097" y="153768"/>
            <a:ext cx="7772400" cy="102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dirty="0"/>
              <a:t>ARCHITECTURE OF SU-LSTM NETWORK</a:t>
            </a:r>
            <a:endParaRPr lang="en-IN" sz="3200" dirty="0"/>
          </a:p>
        </p:txBody>
      </p:sp>
      <p:sp>
        <p:nvSpPr>
          <p:cNvPr id="5" name="Rectangle: Rounded Corners 16541">
            <a:extLst>
              <a:ext uri="{FF2B5EF4-FFF2-40B4-BE49-F238E27FC236}">
                <a16:creationId xmlns:a16="http://schemas.microsoft.com/office/drawing/2014/main" id="{B93AA7B5-DE0B-87D5-CDB1-53577D796AC8}"/>
              </a:ext>
            </a:extLst>
          </p:cNvPr>
          <p:cNvSpPr/>
          <p:nvPr/>
        </p:nvSpPr>
        <p:spPr>
          <a:xfrm>
            <a:off x="1980292" y="2982879"/>
            <a:ext cx="2933700" cy="1684120"/>
          </a:xfrm>
          <a:prstGeom prst="roundRect">
            <a:avLst>
              <a:gd name="adj" fmla="val 2528"/>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63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DB630C6-7969-97CF-82EE-DE6C7EB33213}"/>
              </a:ext>
            </a:extLst>
          </p:cNvPr>
          <p:cNvSpPr/>
          <p:nvPr/>
        </p:nvSpPr>
        <p:spPr>
          <a:xfrm>
            <a:off x="1942191" y="1911899"/>
            <a:ext cx="469107" cy="411954"/>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B`</a:t>
            </a:r>
            <a:r>
              <a:rPr lang="en-US" sz="1200" b="1" baseline="-25000" dirty="0">
                <a:solidFill>
                  <a:schemeClr val="tx1"/>
                </a:solidFill>
                <a:latin typeface="Times New Roman" panose="02020603050405020304" pitchFamily="18" charset="0"/>
                <a:cs typeface="Times New Roman" panose="02020603050405020304" pitchFamily="18" charset="0"/>
              </a:rPr>
              <a:t>1</a:t>
            </a:r>
            <a:endParaRPr lang="en-IN" sz="1200" b="1" baseline="-25000" dirty="0">
              <a:solidFill>
                <a:schemeClr val="tx1"/>
              </a:solidFill>
              <a:latin typeface="Times New Roman" panose="02020603050405020304" pitchFamily="18" charset="0"/>
              <a:cs typeface="Times New Roman" panose="02020603050405020304" pitchFamily="18" charset="0"/>
            </a:endParaRPr>
          </a:p>
        </p:txBody>
      </p:sp>
      <p:sp>
        <p:nvSpPr>
          <p:cNvPr id="109" name="Rectangle 108">
            <a:extLst>
              <a:ext uri="{FF2B5EF4-FFF2-40B4-BE49-F238E27FC236}">
                <a16:creationId xmlns:a16="http://schemas.microsoft.com/office/drawing/2014/main" id="{733EF76D-8647-B706-88BB-41437C48AE7D}"/>
              </a:ext>
            </a:extLst>
          </p:cNvPr>
          <p:cNvSpPr/>
          <p:nvPr/>
        </p:nvSpPr>
        <p:spPr>
          <a:xfrm>
            <a:off x="2604972" y="1923805"/>
            <a:ext cx="469107" cy="38814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B`</a:t>
            </a:r>
            <a:r>
              <a:rPr lang="en-US" sz="1200" b="1" baseline="-25000" dirty="0">
                <a:solidFill>
                  <a:schemeClr val="tx1"/>
                </a:solidFill>
                <a:latin typeface="Times New Roman" panose="02020603050405020304" pitchFamily="18" charset="0"/>
                <a:cs typeface="Times New Roman" panose="02020603050405020304" pitchFamily="18" charset="0"/>
              </a:rPr>
              <a:t>2</a:t>
            </a:r>
            <a:endParaRPr lang="en-IN" sz="1200" b="1" baseline="-25000" dirty="0">
              <a:solidFill>
                <a:schemeClr val="tx1"/>
              </a:solidFill>
              <a:latin typeface="Times New Roman" panose="02020603050405020304" pitchFamily="18" charset="0"/>
              <a:cs typeface="Times New Roman" panose="02020603050405020304" pitchFamily="18" charset="0"/>
            </a:endParaRPr>
          </a:p>
        </p:txBody>
      </p:sp>
      <p:sp>
        <p:nvSpPr>
          <p:cNvPr id="110" name="Rectangle 109">
            <a:extLst>
              <a:ext uri="{FF2B5EF4-FFF2-40B4-BE49-F238E27FC236}">
                <a16:creationId xmlns:a16="http://schemas.microsoft.com/office/drawing/2014/main" id="{4369B034-9F89-5D6B-3E33-A42734F5255B}"/>
              </a:ext>
            </a:extLst>
          </p:cNvPr>
          <p:cNvSpPr/>
          <p:nvPr/>
        </p:nvSpPr>
        <p:spPr>
          <a:xfrm>
            <a:off x="3267753" y="1923805"/>
            <a:ext cx="469107" cy="38814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a:t>
            </a:r>
            <a:endParaRPr lang="en-IN" sz="1200" b="1" baseline="-25000" dirty="0">
              <a:solidFill>
                <a:schemeClr val="tx1"/>
              </a:solidFill>
              <a:latin typeface="Times New Roman" panose="02020603050405020304" pitchFamily="18" charset="0"/>
              <a:cs typeface="Times New Roman" panose="02020603050405020304" pitchFamily="18" charset="0"/>
            </a:endParaRPr>
          </a:p>
        </p:txBody>
      </p:sp>
      <p:sp>
        <p:nvSpPr>
          <p:cNvPr id="111" name="Rectangle 110">
            <a:extLst>
              <a:ext uri="{FF2B5EF4-FFF2-40B4-BE49-F238E27FC236}">
                <a16:creationId xmlns:a16="http://schemas.microsoft.com/office/drawing/2014/main" id="{7E800885-1A3A-E2B6-34B2-A50EAE73C0E4}"/>
              </a:ext>
            </a:extLst>
          </p:cNvPr>
          <p:cNvSpPr/>
          <p:nvPr/>
        </p:nvSpPr>
        <p:spPr>
          <a:xfrm>
            <a:off x="3930534" y="1923805"/>
            <a:ext cx="469107" cy="38814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B`</a:t>
            </a:r>
            <a:r>
              <a:rPr lang="en-US" sz="1200" b="1" baseline="-25000" dirty="0">
                <a:solidFill>
                  <a:schemeClr val="tx1"/>
                </a:solidFill>
                <a:latin typeface="Times New Roman" panose="02020603050405020304" pitchFamily="18" charset="0"/>
                <a:cs typeface="Times New Roman" panose="02020603050405020304" pitchFamily="18" charset="0"/>
              </a:rPr>
              <a:t>4</a:t>
            </a:r>
            <a:endParaRPr lang="en-IN" sz="1200" b="1" baseline="-25000" dirty="0">
              <a:solidFill>
                <a:schemeClr val="tx1"/>
              </a:solidFill>
              <a:latin typeface="Times New Roman" panose="02020603050405020304" pitchFamily="18" charset="0"/>
              <a:cs typeface="Times New Roman" panose="02020603050405020304" pitchFamily="18" charset="0"/>
            </a:endParaRPr>
          </a:p>
        </p:txBody>
      </p:sp>
      <p:cxnSp>
        <p:nvCxnSpPr>
          <p:cNvPr id="112" name="Straight Connector 111">
            <a:extLst>
              <a:ext uri="{FF2B5EF4-FFF2-40B4-BE49-F238E27FC236}">
                <a16:creationId xmlns:a16="http://schemas.microsoft.com/office/drawing/2014/main" id="{A4F09D87-2AF3-47FF-9756-BB7FF18208F0}"/>
              </a:ext>
            </a:extLst>
          </p:cNvPr>
          <p:cNvCxnSpPr>
            <a:cxnSpLocks/>
            <a:stCxn id="109" idx="1"/>
            <a:endCxn id="108" idx="3"/>
          </p:cNvCxnSpPr>
          <p:nvPr/>
        </p:nvCxnSpPr>
        <p:spPr>
          <a:xfrm flipH="1">
            <a:off x="2411298" y="2117876"/>
            <a:ext cx="193674" cy="0"/>
          </a:xfrm>
          <a:prstGeom prst="line">
            <a:avLst/>
          </a:prstGeom>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208A1C12-0C45-6805-B8F1-360252739C0A}"/>
              </a:ext>
            </a:extLst>
          </p:cNvPr>
          <p:cNvCxnSpPr>
            <a:cxnSpLocks/>
          </p:cNvCxnSpPr>
          <p:nvPr/>
        </p:nvCxnSpPr>
        <p:spPr>
          <a:xfrm flipH="1">
            <a:off x="3074079" y="2105970"/>
            <a:ext cx="193674" cy="0"/>
          </a:xfrm>
          <a:prstGeom prst="line">
            <a:avLst/>
          </a:prstGeom>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21A5C70-200A-8CA9-2380-BA08D78DB58D}"/>
              </a:ext>
            </a:extLst>
          </p:cNvPr>
          <p:cNvCxnSpPr>
            <a:cxnSpLocks/>
          </p:cNvCxnSpPr>
          <p:nvPr/>
        </p:nvCxnSpPr>
        <p:spPr>
          <a:xfrm flipH="1">
            <a:off x="3736860" y="2104781"/>
            <a:ext cx="193674" cy="0"/>
          </a:xfrm>
          <a:prstGeom prst="line">
            <a:avLst/>
          </a:prstGeom>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C040F1B1-64F1-DB38-6068-7E97E3BC5070}"/>
              </a:ext>
            </a:extLst>
          </p:cNvPr>
          <p:cNvCxnSpPr>
            <a:cxnSpLocks/>
          </p:cNvCxnSpPr>
          <p:nvPr/>
        </p:nvCxnSpPr>
        <p:spPr>
          <a:xfrm flipH="1">
            <a:off x="4399641" y="2104781"/>
            <a:ext cx="311151" cy="0"/>
          </a:xfrm>
          <a:prstGeom prst="line">
            <a:avLst/>
          </a:prstGeom>
          <a:ln w="9525" cap="flat" cmpd="sng" algn="ctr">
            <a:solidFill>
              <a:schemeClr val="tx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TextBox 115">
            <a:extLst>
              <a:ext uri="{FF2B5EF4-FFF2-40B4-BE49-F238E27FC236}">
                <a16:creationId xmlns:a16="http://schemas.microsoft.com/office/drawing/2014/main" id="{BE9EF7D7-667F-6818-6F72-1F43DF1635D3}"/>
              </a:ext>
            </a:extLst>
          </p:cNvPr>
          <p:cNvSpPr txBox="1"/>
          <p:nvPr/>
        </p:nvSpPr>
        <p:spPr>
          <a:xfrm>
            <a:off x="4698687" y="1912571"/>
            <a:ext cx="226617" cy="307777"/>
          </a:xfrm>
          <a:prstGeom prst="rect">
            <a:avLst/>
          </a:prstGeom>
          <a:solidFill>
            <a:schemeClr val="bg1"/>
          </a:solidFill>
          <a:ln>
            <a:solidFill>
              <a:schemeClr val="bg1"/>
            </a:solidFill>
          </a:ln>
        </p:spPr>
        <p:txBody>
          <a:bodyPr wrap="square" rtlCol="0">
            <a:spAutoFit/>
          </a:bodyPr>
          <a:lstStyle/>
          <a:p>
            <a:r>
              <a:rPr lang="en-US" sz="1400" b="1" i="1">
                <a:latin typeface="Times New Roman" panose="02020603050405020304" pitchFamily="18" charset="0"/>
                <a:cs typeface="Times New Roman" panose="02020603050405020304" pitchFamily="18" charset="0"/>
              </a:rPr>
              <a:t>n</a:t>
            </a:r>
            <a:endParaRPr lang="en-IN" sz="1400" b="1" i="1">
              <a:latin typeface="Times New Roman" panose="02020603050405020304" pitchFamily="18" charset="0"/>
              <a:cs typeface="Times New Roman" panose="02020603050405020304" pitchFamily="18" charset="0"/>
            </a:endParaRPr>
          </a:p>
        </p:txBody>
      </p:sp>
      <p:sp>
        <p:nvSpPr>
          <p:cNvPr id="117" name="Flowchart: Summing Junction 116">
            <a:extLst>
              <a:ext uri="{FF2B5EF4-FFF2-40B4-BE49-F238E27FC236}">
                <a16:creationId xmlns:a16="http://schemas.microsoft.com/office/drawing/2014/main" id="{469C3010-EC24-7037-1C96-7AE6465167AF}"/>
              </a:ext>
            </a:extLst>
          </p:cNvPr>
          <p:cNvSpPr/>
          <p:nvPr/>
        </p:nvSpPr>
        <p:spPr>
          <a:xfrm>
            <a:off x="2399392" y="2319115"/>
            <a:ext cx="214313" cy="211871"/>
          </a:xfrm>
          <a:prstGeom prst="flowChartSummingJunction">
            <a:avLst/>
          </a:prstGeom>
          <a:solidFill>
            <a:srgbClr val="FFFF00"/>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18" name="Straight Arrow Connector 22">
            <a:extLst>
              <a:ext uri="{FF2B5EF4-FFF2-40B4-BE49-F238E27FC236}">
                <a16:creationId xmlns:a16="http://schemas.microsoft.com/office/drawing/2014/main" id="{66191257-F5D2-5392-246C-0261109B3E01}"/>
              </a:ext>
            </a:extLst>
          </p:cNvPr>
          <p:cNvCxnSpPr>
            <a:cxnSpLocks/>
          </p:cNvCxnSpPr>
          <p:nvPr/>
        </p:nvCxnSpPr>
        <p:spPr>
          <a:xfrm rot="16200000" flipH="1">
            <a:off x="2237470" y="2244079"/>
            <a:ext cx="101198" cy="222647"/>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19" name="Straight Arrow Connector 22">
            <a:extLst>
              <a:ext uri="{FF2B5EF4-FFF2-40B4-BE49-F238E27FC236}">
                <a16:creationId xmlns:a16="http://schemas.microsoft.com/office/drawing/2014/main" id="{875D5A58-A401-A451-6924-D76B4A24BF2C}"/>
              </a:ext>
            </a:extLst>
          </p:cNvPr>
          <p:cNvCxnSpPr>
            <a:cxnSpLocks/>
            <a:endCxn id="117" idx="6"/>
          </p:cNvCxnSpPr>
          <p:nvPr/>
        </p:nvCxnSpPr>
        <p:spPr>
          <a:xfrm rot="10800000" flipV="1">
            <a:off x="2613705" y="2300039"/>
            <a:ext cx="225822" cy="125011"/>
          </a:xfrm>
          <a:prstGeom prst="bentConnector3">
            <a:avLst>
              <a:gd name="adj1" fmla="val -2724"/>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20" name="Rectangle 119">
            <a:extLst>
              <a:ext uri="{FF2B5EF4-FFF2-40B4-BE49-F238E27FC236}">
                <a16:creationId xmlns:a16="http://schemas.microsoft.com/office/drawing/2014/main" id="{FF2825DA-182C-4FEC-16C2-85BC55B3BA0F}"/>
              </a:ext>
            </a:extLst>
          </p:cNvPr>
          <p:cNvSpPr/>
          <p:nvPr/>
        </p:nvSpPr>
        <p:spPr>
          <a:xfrm>
            <a:off x="5777556" y="3776733"/>
            <a:ext cx="1176337" cy="74263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5B24B966-CB4B-20B0-A2EB-2FE7F93795EC}"/>
              </a:ext>
            </a:extLst>
          </p:cNvPr>
          <p:cNvSpPr/>
          <p:nvPr/>
        </p:nvSpPr>
        <p:spPr>
          <a:xfrm>
            <a:off x="6611229" y="4713873"/>
            <a:ext cx="469107" cy="411954"/>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B`</a:t>
            </a:r>
            <a:r>
              <a:rPr lang="en-US" sz="1200" b="1" baseline="-25000" dirty="0">
                <a:solidFill>
                  <a:schemeClr val="tx1"/>
                </a:solidFill>
                <a:latin typeface="Times New Roman" panose="02020603050405020304" pitchFamily="18" charset="0"/>
                <a:cs typeface="Times New Roman" panose="02020603050405020304" pitchFamily="18" charset="0"/>
              </a:rPr>
              <a:t>3</a:t>
            </a:r>
            <a:endParaRPr lang="en-IN" sz="1200" b="1" baseline="-250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D38B67D8-18FC-DEC0-9B30-6C0845AC02D2}"/>
                  </a:ext>
                </a:extLst>
              </p:cNvPr>
              <p:cNvSpPr/>
              <p:nvPr/>
            </p:nvSpPr>
            <p:spPr>
              <a:xfrm>
                <a:off x="5746658" y="2919626"/>
                <a:ext cx="1228725" cy="25717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cs typeface="Times New Roman" panose="02020603050405020304" pitchFamily="18" charset="0"/>
                        </a:rPr>
                        <m:t>𝐻𝑂𝐴</m:t>
                      </m:r>
                    </m:oMath>
                  </m:oMathPara>
                </a14:m>
                <a:endParaRPr lang="en-IN"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2" name="Rectangle 121">
                <a:extLst>
                  <a:ext uri="{FF2B5EF4-FFF2-40B4-BE49-F238E27FC236}">
                    <a16:creationId xmlns:a16="http://schemas.microsoft.com/office/drawing/2014/main" id="{D38B67D8-18FC-DEC0-9B30-6C0845AC02D2}"/>
                  </a:ext>
                </a:extLst>
              </p:cNvPr>
              <p:cNvSpPr>
                <a:spLocks noRot="1" noChangeAspect="1" noMove="1" noResize="1" noEditPoints="1" noAdjustHandles="1" noChangeArrowheads="1" noChangeShapeType="1" noTextEdit="1"/>
              </p:cNvSpPr>
              <p:nvPr/>
            </p:nvSpPr>
            <p:spPr>
              <a:xfrm>
                <a:off x="5746658" y="2919626"/>
                <a:ext cx="1228725" cy="257175"/>
              </a:xfrm>
              <a:prstGeom prst="rect">
                <a:avLst/>
              </a:prstGeom>
              <a:blipFill>
                <a:blip r:embed="rId2"/>
                <a:stretch>
                  <a:fillRect/>
                </a:stretch>
              </a:blipFill>
              <a:ln w="9525">
                <a:solidFill>
                  <a:schemeClr val="tx1"/>
                </a:solidFill>
              </a:ln>
            </p:spPr>
            <p:txBody>
              <a:bodyPr/>
              <a:lstStyle/>
              <a:p>
                <a:r>
                  <a:rPr lang="en-IN">
                    <a:noFill/>
                  </a:rPr>
                  <a:t> </a:t>
                </a:r>
              </a:p>
            </p:txBody>
          </p:sp>
        </mc:Fallback>
      </mc:AlternateContent>
      <p:sp>
        <p:nvSpPr>
          <p:cNvPr id="123" name="Rectangle 122">
            <a:extLst>
              <a:ext uri="{FF2B5EF4-FFF2-40B4-BE49-F238E27FC236}">
                <a16:creationId xmlns:a16="http://schemas.microsoft.com/office/drawing/2014/main" id="{B2AD2B2B-C753-52AD-CFAD-84AEE68BD4A4}"/>
              </a:ext>
            </a:extLst>
          </p:cNvPr>
          <p:cNvSpPr/>
          <p:nvPr/>
        </p:nvSpPr>
        <p:spPr>
          <a:xfrm>
            <a:off x="2411298" y="3997077"/>
            <a:ext cx="327819" cy="28892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imes New Roman" panose="02020603050405020304" pitchFamily="18" charset="0"/>
                <a:cs typeface="Times New Roman" panose="02020603050405020304" pitchFamily="18" charset="0"/>
              </a:rPr>
              <a:t>F</a:t>
            </a:r>
            <a:endParaRPr lang="en-IN" sz="1000" b="1" dirty="0">
              <a:solidFill>
                <a:schemeClr val="tx1"/>
              </a:solidFill>
              <a:latin typeface="Times New Roman" panose="02020603050405020304" pitchFamily="18" charset="0"/>
              <a:cs typeface="Times New Roman" panose="02020603050405020304" pitchFamily="18" charset="0"/>
            </a:endParaRPr>
          </a:p>
        </p:txBody>
      </p:sp>
      <p:sp>
        <p:nvSpPr>
          <p:cNvPr id="124" name="Rectangle 123">
            <a:extLst>
              <a:ext uri="{FF2B5EF4-FFF2-40B4-BE49-F238E27FC236}">
                <a16:creationId xmlns:a16="http://schemas.microsoft.com/office/drawing/2014/main" id="{C8068CFB-21BF-84EC-B702-FBA8B72BEF7A}"/>
              </a:ext>
            </a:extLst>
          </p:cNvPr>
          <p:cNvSpPr/>
          <p:nvPr/>
        </p:nvSpPr>
        <p:spPr>
          <a:xfrm>
            <a:off x="2862280" y="3997077"/>
            <a:ext cx="327687" cy="29845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Times New Roman" panose="02020603050405020304" pitchFamily="18" charset="0"/>
                <a:cs typeface="Times New Roman" panose="02020603050405020304" pitchFamily="18" charset="0"/>
              </a:rPr>
              <a:t>I</a:t>
            </a:r>
            <a:endParaRPr lang="en-IN" sz="1000" b="1">
              <a:solidFill>
                <a:schemeClr val="tx1"/>
              </a:solidFill>
              <a:latin typeface="Times New Roman" panose="02020603050405020304" pitchFamily="18" charset="0"/>
              <a:cs typeface="Times New Roman" panose="02020603050405020304" pitchFamily="18" charset="0"/>
            </a:endParaRPr>
          </a:p>
        </p:txBody>
      </p:sp>
      <p:sp>
        <p:nvSpPr>
          <p:cNvPr id="125" name="Rectangle 124">
            <a:extLst>
              <a:ext uri="{FF2B5EF4-FFF2-40B4-BE49-F238E27FC236}">
                <a16:creationId xmlns:a16="http://schemas.microsoft.com/office/drawing/2014/main" id="{E71E125E-79FB-8493-AE1D-76CD8A41B04A}"/>
              </a:ext>
            </a:extLst>
          </p:cNvPr>
          <p:cNvSpPr/>
          <p:nvPr/>
        </p:nvSpPr>
        <p:spPr>
          <a:xfrm>
            <a:off x="3313262" y="3997077"/>
            <a:ext cx="327819" cy="288925"/>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U</a:t>
            </a:r>
            <a:endParaRPr lang="en-IN" sz="1000" b="1" dirty="0">
              <a:solidFill>
                <a:schemeClr val="tx1"/>
              </a:solidFill>
              <a:latin typeface="Times New Roman" panose="02020603050405020304" pitchFamily="18" charset="0"/>
              <a:cs typeface="Times New Roman" panose="02020603050405020304" pitchFamily="18" charset="0"/>
            </a:endParaRPr>
          </a:p>
        </p:txBody>
      </p:sp>
      <p:sp>
        <p:nvSpPr>
          <p:cNvPr id="126" name="Rectangle 125">
            <a:extLst>
              <a:ext uri="{FF2B5EF4-FFF2-40B4-BE49-F238E27FC236}">
                <a16:creationId xmlns:a16="http://schemas.microsoft.com/office/drawing/2014/main" id="{17FA84F6-59E8-C934-8F69-2DEFF8733804}"/>
              </a:ext>
            </a:extLst>
          </p:cNvPr>
          <p:cNvSpPr/>
          <p:nvPr/>
        </p:nvSpPr>
        <p:spPr>
          <a:xfrm>
            <a:off x="3764243" y="3997077"/>
            <a:ext cx="327819" cy="28892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O</a:t>
            </a:r>
            <a:endParaRPr lang="en-IN" sz="1000" b="1" dirty="0">
              <a:solidFill>
                <a:schemeClr val="tx1"/>
              </a:solidFill>
              <a:latin typeface="Times New Roman" panose="02020603050405020304" pitchFamily="18" charset="0"/>
              <a:cs typeface="Times New Roman" panose="02020603050405020304" pitchFamily="18" charset="0"/>
            </a:endParaRPr>
          </a:p>
        </p:txBody>
      </p:sp>
      <p:sp>
        <p:nvSpPr>
          <p:cNvPr id="127" name="Flowchart: Summing Junction 126">
            <a:extLst>
              <a:ext uri="{FF2B5EF4-FFF2-40B4-BE49-F238E27FC236}">
                <a16:creationId xmlns:a16="http://schemas.microsoft.com/office/drawing/2014/main" id="{6710A467-BD94-426B-2714-D3AADDCEDA30}"/>
              </a:ext>
            </a:extLst>
          </p:cNvPr>
          <p:cNvSpPr/>
          <p:nvPr/>
        </p:nvSpPr>
        <p:spPr>
          <a:xfrm>
            <a:off x="2472020" y="3131905"/>
            <a:ext cx="206375" cy="219040"/>
          </a:xfrm>
          <a:prstGeom prst="flowChartSummingJunction">
            <a:avLst/>
          </a:prstGeom>
          <a:solidFill>
            <a:srgbClr val="FFFF00"/>
          </a:solidFill>
          <a:ln w="31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Flowchart: Summing Junction 127">
            <a:extLst>
              <a:ext uri="{FF2B5EF4-FFF2-40B4-BE49-F238E27FC236}">
                <a16:creationId xmlns:a16="http://schemas.microsoft.com/office/drawing/2014/main" id="{3CB1BA28-98F8-CBFC-B45C-778D1FE0E14F}"/>
              </a:ext>
            </a:extLst>
          </p:cNvPr>
          <p:cNvSpPr/>
          <p:nvPr/>
        </p:nvSpPr>
        <p:spPr>
          <a:xfrm>
            <a:off x="3144921" y="3131905"/>
            <a:ext cx="206375" cy="219040"/>
          </a:xfrm>
          <a:prstGeom prst="flowChartSummingJunction">
            <a:avLst/>
          </a:prstGeom>
          <a:solidFill>
            <a:srgbClr val="FFFF00"/>
          </a:solidFill>
          <a:ln w="31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Flowchart: Summing Junction 128">
            <a:extLst>
              <a:ext uri="{FF2B5EF4-FFF2-40B4-BE49-F238E27FC236}">
                <a16:creationId xmlns:a16="http://schemas.microsoft.com/office/drawing/2014/main" id="{BAE4FF19-4A61-2089-9944-3AE368C8D41D}"/>
              </a:ext>
            </a:extLst>
          </p:cNvPr>
          <p:cNvSpPr/>
          <p:nvPr/>
        </p:nvSpPr>
        <p:spPr>
          <a:xfrm>
            <a:off x="3144921" y="3656179"/>
            <a:ext cx="206375" cy="219040"/>
          </a:xfrm>
          <a:prstGeom prst="flowChartSummingJunction">
            <a:avLst/>
          </a:prstGeom>
          <a:solidFill>
            <a:srgbClr val="FFFF00"/>
          </a:solidFill>
          <a:ln w="31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Flowchart: Summing Junction 129">
            <a:extLst>
              <a:ext uri="{FF2B5EF4-FFF2-40B4-BE49-F238E27FC236}">
                <a16:creationId xmlns:a16="http://schemas.microsoft.com/office/drawing/2014/main" id="{7B525359-D1D7-1952-E812-7A252F1DBF2A}"/>
              </a:ext>
            </a:extLst>
          </p:cNvPr>
          <p:cNvSpPr/>
          <p:nvPr/>
        </p:nvSpPr>
        <p:spPr>
          <a:xfrm>
            <a:off x="4306774" y="4024066"/>
            <a:ext cx="215500" cy="226993"/>
          </a:xfrm>
          <a:prstGeom prst="flowChartSummingJunction">
            <a:avLst/>
          </a:prstGeom>
          <a:solidFill>
            <a:srgbClr val="FFFF00"/>
          </a:solidFill>
          <a:ln w="31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AA793C01-612C-FF14-32E9-695832FBF017}"/>
              </a:ext>
            </a:extLst>
          </p:cNvPr>
          <p:cNvSpPr txBox="1"/>
          <p:nvPr/>
        </p:nvSpPr>
        <p:spPr>
          <a:xfrm>
            <a:off x="2041213" y="4373126"/>
            <a:ext cx="197645" cy="276999"/>
          </a:xfrm>
          <a:prstGeom prst="rect">
            <a:avLst/>
          </a:prstGeom>
          <a:noFill/>
          <a:ln>
            <a:noFill/>
          </a:ln>
        </p:spPr>
        <p:txBody>
          <a:bodyPr wrap="square" lIns="0" rIns="0" rtlCol="0">
            <a:spAutoFit/>
          </a:bodyPr>
          <a:lstStyle/>
          <a:p>
            <a:r>
              <a:rPr lang="en-US" sz="1200" b="1" dirty="0">
                <a:latin typeface="Times New Roman" panose="02020603050405020304" pitchFamily="18" charset="0"/>
                <a:cs typeface="Times New Roman" panose="02020603050405020304" pitchFamily="18" charset="0"/>
              </a:rPr>
              <a:t>U</a:t>
            </a:r>
            <a:r>
              <a:rPr lang="en-US" sz="1200" b="1" baseline="-25000" dirty="0">
                <a:latin typeface="Times New Roman" panose="02020603050405020304" pitchFamily="18" charset="0"/>
                <a:cs typeface="Times New Roman" panose="02020603050405020304" pitchFamily="18" charset="0"/>
              </a:rPr>
              <a:t>t</a:t>
            </a:r>
            <a:endParaRPr lang="en-IN" sz="1200" b="1" baseline="-25000" dirty="0">
              <a:latin typeface="Times New Roman" panose="02020603050405020304" pitchFamily="18" charset="0"/>
              <a:cs typeface="Times New Roman" panose="02020603050405020304" pitchFamily="18" charset="0"/>
            </a:endParaRPr>
          </a:p>
        </p:txBody>
      </p:sp>
      <p:cxnSp>
        <p:nvCxnSpPr>
          <p:cNvPr id="132" name="Straight Connector 131">
            <a:extLst>
              <a:ext uri="{FF2B5EF4-FFF2-40B4-BE49-F238E27FC236}">
                <a16:creationId xmlns:a16="http://schemas.microsoft.com/office/drawing/2014/main" id="{0B0404D1-5F33-CAF7-A6F9-AE555E1734F5}"/>
              </a:ext>
            </a:extLst>
          </p:cNvPr>
          <p:cNvCxnSpPr>
            <a:cxnSpLocks/>
            <a:stCxn id="131" idx="2"/>
            <a:endCxn id="131" idx="2"/>
          </p:cNvCxnSpPr>
          <p:nvPr/>
        </p:nvCxnSpPr>
        <p:spPr>
          <a:xfrm>
            <a:off x="2140036" y="4650125"/>
            <a:ext cx="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3D646EA-2A26-0AF7-C26A-BFF28D4FCEDB}"/>
              </a:ext>
            </a:extLst>
          </p:cNvPr>
          <p:cNvCxnSpPr>
            <a:cxnSpLocks/>
            <a:stCxn id="131" idx="3"/>
            <a:endCxn id="131" idx="3"/>
          </p:cNvCxnSpPr>
          <p:nvPr/>
        </p:nvCxnSpPr>
        <p:spPr>
          <a:xfrm>
            <a:off x="2238858" y="4511626"/>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A600366-2454-82DD-9CED-C84396358970}"/>
              </a:ext>
            </a:extLst>
          </p:cNvPr>
          <p:cNvCxnSpPr>
            <a:cxnSpLocks/>
          </p:cNvCxnSpPr>
          <p:nvPr/>
        </p:nvCxnSpPr>
        <p:spPr>
          <a:xfrm>
            <a:off x="2220799" y="4559053"/>
            <a:ext cx="1733945" cy="0"/>
          </a:xfrm>
          <a:prstGeom prst="line">
            <a:avLst/>
          </a:prstGeom>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3153D8C0-1558-6162-1392-312B94814B44}"/>
              </a:ext>
            </a:extLst>
          </p:cNvPr>
          <p:cNvSpPr txBox="1"/>
          <p:nvPr/>
        </p:nvSpPr>
        <p:spPr>
          <a:xfrm>
            <a:off x="2006269" y="4075453"/>
            <a:ext cx="382455" cy="253916"/>
          </a:xfrm>
          <a:prstGeom prst="rect">
            <a:avLst/>
          </a:prstGeom>
          <a:noFill/>
          <a:ln>
            <a:noFill/>
          </a:ln>
        </p:spPr>
        <p:txBody>
          <a:bodyPr wrap="square" lIns="72000" rtlCol="0">
            <a:spAutoFit/>
          </a:bodyPr>
          <a:lstStyle/>
          <a:p>
            <a:r>
              <a:rPr lang="en-US" sz="1050" dirty="0">
                <a:latin typeface="Times New Roman" panose="02020603050405020304" pitchFamily="18" charset="0"/>
                <a:cs typeface="Times New Roman" panose="02020603050405020304" pitchFamily="18" charset="0"/>
              </a:rPr>
              <a:t>V</a:t>
            </a:r>
            <a:r>
              <a:rPr lang="en-US" sz="1050" baseline="-25000" dirty="0">
                <a:latin typeface="Times New Roman" panose="02020603050405020304" pitchFamily="18" charset="0"/>
                <a:cs typeface="Times New Roman" panose="02020603050405020304" pitchFamily="18" charset="0"/>
              </a:rPr>
              <a:t>t-1</a:t>
            </a:r>
            <a:endParaRPr lang="en-IN" sz="1050" baseline="-25000" dirty="0">
              <a:latin typeface="Times New Roman" panose="02020603050405020304" pitchFamily="18" charset="0"/>
              <a:cs typeface="Times New Roman" panose="02020603050405020304" pitchFamily="18" charset="0"/>
            </a:endParaRPr>
          </a:p>
        </p:txBody>
      </p:sp>
      <p:cxnSp>
        <p:nvCxnSpPr>
          <p:cNvPr id="137" name="Straight Arrow Connector 136">
            <a:extLst>
              <a:ext uri="{FF2B5EF4-FFF2-40B4-BE49-F238E27FC236}">
                <a16:creationId xmlns:a16="http://schemas.microsoft.com/office/drawing/2014/main" id="{2F60162D-639E-4445-2685-D6F2273527CE}"/>
              </a:ext>
            </a:extLst>
          </p:cNvPr>
          <p:cNvCxnSpPr>
            <a:cxnSpLocks/>
            <a:endCxn id="123" idx="2"/>
          </p:cNvCxnSpPr>
          <p:nvPr/>
        </p:nvCxnSpPr>
        <p:spPr>
          <a:xfrm flipV="1">
            <a:off x="2575208" y="4286002"/>
            <a:ext cx="0" cy="27305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38" name="Straight Arrow Connector 137">
            <a:extLst>
              <a:ext uri="{FF2B5EF4-FFF2-40B4-BE49-F238E27FC236}">
                <a16:creationId xmlns:a16="http://schemas.microsoft.com/office/drawing/2014/main" id="{89734C4A-E34E-11B3-CEA0-ECBB1F1C6694}"/>
              </a:ext>
            </a:extLst>
          </p:cNvPr>
          <p:cNvCxnSpPr>
            <a:cxnSpLocks/>
          </p:cNvCxnSpPr>
          <p:nvPr/>
        </p:nvCxnSpPr>
        <p:spPr>
          <a:xfrm flipV="1">
            <a:off x="3026124" y="4295941"/>
            <a:ext cx="0" cy="26311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39" name="Straight Arrow Connector 138">
            <a:extLst>
              <a:ext uri="{FF2B5EF4-FFF2-40B4-BE49-F238E27FC236}">
                <a16:creationId xmlns:a16="http://schemas.microsoft.com/office/drawing/2014/main" id="{85C6772A-1A08-46EB-E163-971FB8E692B5}"/>
              </a:ext>
            </a:extLst>
          </p:cNvPr>
          <p:cNvCxnSpPr>
            <a:cxnSpLocks/>
          </p:cNvCxnSpPr>
          <p:nvPr/>
        </p:nvCxnSpPr>
        <p:spPr>
          <a:xfrm flipV="1">
            <a:off x="3481866" y="4285209"/>
            <a:ext cx="0" cy="273844"/>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0" name="Straight Arrow Connector 139">
            <a:extLst>
              <a:ext uri="{FF2B5EF4-FFF2-40B4-BE49-F238E27FC236}">
                <a16:creationId xmlns:a16="http://schemas.microsoft.com/office/drawing/2014/main" id="{2858EBDF-75A4-B2D5-60C8-BF77BC27E975}"/>
              </a:ext>
            </a:extLst>
          </p:cNvPr>
          <p:cNvCxnSpPr>
            <a:cxnSpLocks/>
          </p:cNvCxnSpPr>
          <p:nvPr/>
        </p:nvCxnSpPr>
        <p:spPr>
          <a:xfrm flipV="1">
            <a:off x="3941511" y="4285209"/>
            <a:ext cx="0" cy="273844"/>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1" name="Straight Arrow Connector 140">
            <a:extLst>
              <a:ext uri="{FF2B5EF4-FFF2-40B4-BE49-F238E27FC236}">
                <a16:creationId xmlns:a16="http://schemas.microsoft.com/office/drawing/2014/main" id="{F28D12EB-40A0-5A30-E241-F32BE5D2DEF3}"/>
              </a:ext>
            </a:extLst>
          </p:cNvPr>
          <p:cNvCxnSpPr>
            <a:cxnSpLocks/>
          </p:cNvCxnSpPr>
          <p:nvPr/>
        </p:nvCxnSpPr>
        <p:spPr>
          <a:xfrm>
            <a:off x="4092062" y="4137562"/>
            <a:ext cx="214712" cy="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2" name="Straight Arrow Connector 141">
            <a:extLst>
              <a:ext uri="{FF2B5EF4-FFF2-40B4-BE49-F238E27FC236}">
                <a16:creationId xmlns:a16="http://schemas.microsoft.com/office/drawing/2014/main" id="{C113A036-5D28-5609-9237-86540DA67A1D}"/>
              </a:ext>
            </a:extLst>
          </p:cNvPr>
          <p:cNvCxnSpPr>
            <a:cxnSpLocks/>
          </p:cNvCxnSpPr>
          <p:nvPr/>
        </p:nvCxnSpPr>
        <p:spPr>
          <a:xfrm>
            <a:off x="4414524" y="3776733"/>
            <a:ext cx="0" cy="24733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3" name="Straight Arrow Connector 142">
            <a:extLst>
              <a:ext uri="{FF2B5EF4-FFF2-40B4-BE49-F238E27FC236}">
                <a16:creationId xmlns:a16="http://schemas.microsoft.com/office/drawing/2014/main" id="{E440E3DD-BC04-6ABA-47B3-AEF1F8F11B7E}"/>
              </a:ext>
            </a:extLst>
          </p:cNvPr>
          <p:cNvCxnSpPr>
            <a:cxnSpLocks/>
          </p:cNvCxnSpPr>
          <p:nvPr/>
        </p:nvCxnSpPr>
        <p:spPr>
          <a:xfrm>
            <a:off x="4521486" y="4137562"/>
            <a:ext cx="218675" cy="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44" name="Rectangle: Rounded Corners 16580">
            <a:extLst>
              <a:ext uri="{FF2B5EF4-FFF2-40B4-BE49-F238E27FC236}">
                <a16:creationId xmlns:a16="http://schemas.microsoft.com/office/drawing/2014/main" id="{014EB52D-97C6-E37D-B63B-B55AEB002DDD}"/>
              </a:ext>
            </a:extLst>
          </p:cNvPr>
          <p:cNvSpPr/>
          <p:nvPr/>
        </p:nvSpPr>
        <p:spPr>
          <a:xfrm>
            <a:off x="4172831" y="3459699"/>
            <a:ext cx="483386" cy="317034"/>
          </a:xfrm>
          <a:prstGeom prst="roundRect">
            <a:avLst>
              <a:gd name="adj" fmla="val 41690"/>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tanh</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145" name="TextBox 144">
            <a:extLst>
              <a:ext uri="{FF2B5EF4-FFF2-40B4-BE49-F238E27FC236}">
                <a16:creationId xmlns:a16="http://schemas.microsoft.com/office/drawing/2014/main" id="{72AB6E69-2796-4688-CAA4-FA02EC491F3B}"/>
              </a:ext>
            </a:extLst>
          </p:cNvPr>
          <p:cNvSpPr txBox="1"/>
          <p:nvPr/>
        </p:nvSpPr>
        <p:spPr>
          <a:xfrm>
            <a:off x="2055487" y="3244703"/>
            <a:ext cx="231985" cy="153888"/>
          </a:xfrm>
          <a:prstGeom prst="rect">
            <a:avLst/>
          </a:prstGeom>
          <a:noFill/>
          <a:ln>
            <a:noFill/>
          </a:ln>
        </p:spPr>
        <p:txBody>
          <a:bodyPr wrap="square" lIns="0" tIns="0" rIns="0" bIns="0" rtlCol="0">
            <a:spAutoFit/>
          </a:bodyPr>
          <a:lstStyle/>
          <a:p>
            <a:r>
              <a:rPr lang="en-US" sz="1000" b="1" dirty="0">
                <a:latin typeface="Times New Roman" panose="02020603050405020304" pitchFamily="18" charset="0"/>
                <a:cs typeface="Times New Roman" panose="02020603050405020304" pitchFamily="18" charset="0"/>
              </a:rPr>
              <a:t>C</a:t>
            </a:r>
            <a:r>
              <a:rPr lang="en-US" sz="1000" b="1" baseline="-25000" dirty="0">
                <a:latin typeface="Times New Roman" panose="02020603050405020304" pitchFamily="18" charset="0"/>
                <a:cs typeface="Times New Roman" panose="02020603050405020304" pitchFamily="18" charset="0"/>
              </a:rPr>
              <a:t>t-1</a:t>
            </a:r>
            <a:endParaRPr lang="en-IN" sz="1000" b="1" baseline="-25000" dirty="0">
              <a:latin typeface="Times New Roman" panose="02020603050405020304" pitchFamily="18" charset="0"/>
              <a:cs typeface="Times New Roman" panose="02020603050405020304" pitchFamily="18" charset="0"/>
            </a:endParaRPr>
          </a:p>
        </p:txBody>
      </p:sp>
      <p:cxnSp>
        <p:nvCxnSpPr>
          <p:cNvPr id="146" name="Straight Arrow Connector 145">
            <a:extLst>
              <a:ext uri="{FF2B5EF4-FFF2-40B4-BE49-F238E27FC236}">
                <a16:creationId xmlns:a16="http://schemas.microsoft.com/office/drawing/2014/main" id="{8E40AF73-6D71-405F-E2CF-6EC4115D1EB9}"/>
              </a:ext>
            </a:extLst>
          </p:cNvPr>
          <p:cNvCxnSpPr>
            <a:cxnSpLocks/>
          </p:cNvCxnSpPr>
          <p:nvPr/>
        </p:nvCxnSpPr>
        <p:spPr>
          <a:xfrm>
            <a:off x="2171115" y="3241425"/>
            <a:ext cx="288008" cy="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7" name="Straight Arrow Connector 146">
            <a:extLst>
              <a:ext uri="{FF2B5EF4-FFF2-40B4-BE49-F238E27FC236}">
                <a16:creationId xmlns:a16="http://schemas.microsoft.com/office/drawing/2014/main" id="{058B307C-DC00-6CCF-C71A-8659CD9043E0}"/>
              </a:ext>
            </a:extLst>
          </p:cNvPr>
          <p:cNvCxnSpPr>
            <a:cxnSpLocks/>
          </p:cNvCxnSpPr>
          <p:nvPr/>
        </p:nvCxnSpPr>
        <p:spPr>
          <a:xfrm>
            <a:off x="2681967" y="3237466"/>
            <a:ext cx="462954" cy="7918"/>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8" name="Straight Arrow Connector 147">
            <a:extLst>
              <a:ext uri="{FF2B5EF4-FFF2-40B4-BE49-F238E27FC236}">
                <a16:creationId xmlns:a16="http://schemas.microsoft.com/office/drawing/2014/main" id="{E97F0450-91EA-FADF-4D74-F5B702BE580A}"/>
              </a:ext>
            </a:extLst>
          </p:cNvPr>
          <p:cNvCxnSpPr>
            <a:cxnSpLocks/>
          </p:cNvCxnSpPr>
          <p:nvPr/>
        </p:nvCxnSpPr>
        <p:spPr>
          <a:xfrm>
            <a:off x="3357050" y="3238299"/>
            <a:ext cx="1514080" cy="625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49" name="Straight Arrow Connector 148">
            <a:extLst>
              <a:ext uri="{FF2B5EF4-FFF2-40B4-BE49-F238E27FC236}">
                <a16:creationId xmlns:a16="http://schemas.microsoft.com/office/drawing/2014/main" id="{9507070F-5D68-40FA-A695-7EE94789E2E4}"/>
              </a:ext>
            </a:extLst>
          </p:cNvPr>
          <p:cNvCxnSpPr>
            <a:cxnSpLocks/>
            <a:endCxn id="144" idx="0"/>
          </p:cNvCxnSpPr>
          <p:nvPr/>
        </p:nvCxnSpPr>
        <p:spPr>
          <a:xfrm>
            <a:off x="4412737" y="3241526"/>
            <a:ext cx="1787" cy="21817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50" name="TextBox 149">
            <a:extLst>
              <a:ext uri="{FF2B5EF4-FFF2-40B4-BE49-F238E27FC236}">
                <a16:creationId xmlns:a16="http://schemas.microsoft.com/office/drawing/2014/main" id="{EFBF51D9-9B0B-5BA5-EAC5-8BE4C90748D7}"/>
              </a:ext>
            </a:extLst>
          </p:cNvPr>
          <p:cNvSpPr txBox="1"/>
          <p:nvPr/>
        </p:nvSpPr>
        <p:spPr>
          <a:xfrm>
            <a:off x="4724081" y="3304897"/>
            <a:ext cx="161336" cy="153888"/>
          </a:xfrm>
          <a:prstGeom prst="rect">
            <a:avLst/>
          </a:prstGeom>
          <a:noFill/>
          <a:ln>
            <a:noFill/>
          </a:ln>
        </p:spPr>
        <p:txBody>
          <a:bodyPr wrap="square" lIns="0" tIns="0" rIns="0" bIns="0" rtlCol="0">
            <a:spAutoFit/>
          </a:bodyPr>
          <a:lstStyle/>
          <a:p>
            <a:r>
              <a:rPr lang="en-US" sz="1000" b="1" dirty="0">
                <a:latin typeface="Times New Roman" panose="02020603050405020304" pitchFamily="18" charset="0"/>
                <a:cs typeface="Times New Roman" panose="02020603050405020304" pitchFamily="18" charset="0"/>
              </a:rPr>
              <a:t>C</a:t>
            </a:r>
            <a:r>
              <a:rPr lang="en-US" sz="1000" b="1" baseline="-25000" dirty="0">
                <a:latin typeface="Times New Roman" panose="02020603050405020304" pitchFamily="18" charset="0"/>
                <a:cs typeface="Times New Roman" panose="02020603050405020304" pitchFamily="18" charset="0"/>
              </a:rPr>
              <a:t>t</a:t>
            </a:r>
            <a:endParaRPr lang="en-IN" sz="1000" b="1" baseline="-25000" dirty="0">
              <a:latin typeface="Times New Roman" panose="02020603050405020304" pitchFamily="18" charset="0"/>
              <a:cs typeface="Times New Roman" panose="02020603050405020304" pitchFamily="18" charset="0"/>
            </a:endParaRPr>
          </a:p>
        </p:txBody>
      </p:sp>
      <p:cxnSp>
        <p:nvCxnSpPr>
          <p:cNvPr id="151" name="Straight Arrow Connector 150">
            <a:extLst>
              <a:ext uri="{FF2B5EF4-FFF2-40B4-BE49-F238E27FC236}">
                <a16:creationId xmlns:a16="http://schemas.microsoft.com/office/drawing/2014/main" id="{9ECD0110-A154-D972-360C-6376791A207B}"/>
              </a:ext>
            </a:extLst>
          </p:cNvPr>
          <p:cNvCxnSpPr>
            <a:cxnSpLocks/>
            <a:endCxn id="127" idx="4"/>
          </p:cNvCxnSpPr>
          <p:nvPr/>
        </p:nvCxnSpPr>
        <p:spPr>
          <a:xfrm flipH="1" flipV="1">
            <a:off x="2575208" y="3350945"/>
            <a:ext cx="2180" cy="643319"/>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52" name="Straight Arrow Connector 151">
            <a:extLst>
              <a:ext uri="{FF2B5EF4-FFF2-40B4-BE49-F238E27FC236}">
                <a16:creationId xmlns:a16="http://schemas.microsoft.com/office/drawing/2014/main" id="{965E9E81-3C35-F8BA-24E7-F452BFB6605D}"/>
              </a:ext>
            </a:extLst>
          </p:cNvPr>
          <p:cNvCxnSpPr>
            <a:cxnSpLocks/>
            <a:endCxn id="128" idx="4"/>
          </p:cNvCxnSpPr>
          <p:nvPr/>
        </p:nvCxnSpPr>
        <p:spPr>
          <a:xfrm flipH="1" flipV="1">
            <a:off x="3248109" y="3350945"/>
            <a:ext cx="5753" cy="307187"/>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53" name="Straight Arrow Connector 16485">
            <a:extLst>
              <a:ext uri="{FF2B5EF4-FFF2-40B4-BE49-F238E27FC236}">
                <a16:creationId xmlns:a16="http://schemas.microsoft.com/office/drawing/2014/main" id="{89C83D5E-B62B-C5BD-E6BB-9F2E27B0FBB3}"/>
              </a:ext>
            </a:extLst>
          </p:cNvPr>
          <p:cNvCxnSpPr>
            <a:cxnSpLocks/>
          </p:cNvCxnSpPr>
          <p:nvPr/>
        </p:nvCxnSpPr>
        <p:spPr>
          <a:xfrm rot="5400000" flipH="1" flipV="1">
            <a:off x="2977199" y="3822335"/>
            <a:ext cx="223857" cy="111324"/>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54" name="Straight Arrow Connector 16485">
            <a:extLst>
              <a:ext uri="{FF2B5EF4-FFF2-40B4-BE49-F238E27FC236}">
                <a16:creationId xmlns:a16="http://schemas.microsoft.com/office/drawing/2014/main" id="{5A78E13E-91A6-4BD2-6129-33FAD5C030E7}"/>
              </a:ext>
            </a:extLst>
          </p:cNvPr>
          <p:cNvCxnSpPr>
            <a:cxnSpLocks/>
          </p:cNvCxnSpPr>
          <p:nvPr/>
        </p:nvCxnSpPr>
        <p:spPr>
          <a:xfrm rot="16200000" flipV="1">
            <a:off x="3300783" y="3819971"/>
            <a:ext cx="223857" cy="111324"/>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55" name="TextBox 154">
            <a:extLst>
              <a:ext uri="{FF2B5EF4-FFF2-40B4-BE49-F238E27FC236}">
                <a16:creationId xmlns:a16="http://schemas.microsoft.com/office/drawing/2014/main" id="{1E12073E-0774-9ACD-9DDC-D1436748FE58}"/>
              </a:ext>
            </a:extLst>
          </p:cNvPr>
          <p:cNvSpPr txBox="1"/>
          <p:nvPr/>
        </p:nvSpPr>
        <p:spPr>
          <a:xfrm>
            <a:off x="4273743" y="4454153"/>
            <a:ext cx="469803" cy="183275"/>
          </a:xfrm>
          <a:prstGeom prst="rect">
            <a:avLst/>
          </a:prstGeom>
          <a:noFill/>
          <a:ln>
            <a:noFill/>
          </a:ln>
        </p:spPr>
        <p:txBody>
          <a:bodyPr wrap="square" lIns="0" tIns="0" rIns="0" bIns="0" rtlCol="0">
            <a:spAutoFit/>
          </a:bodyPr>
          <a:lstStyle/>
          <a:p>
            <a:r>
              <a:rPr lang="en-US" sz="1200" b="1" i="1" dirty="0">
                <a:latin typeface="Times New Roman" panose="02020603050405020304" pitchFamily="18" charset="0"/>
                <a:cs typeface="Times New Roman" panose="02020603050405020304" pitchFamily="18" charset="0"/>
              </a:rPr>
              <a:t>LSTM</a:t>
            </a:r>
            <a:endParaRPr lang="en-IN" sz="1200" b="1" i="1" dirty="0">
              <a:latin typeface="Times New Roman" panose="02020603050405020304" pitchFamily="18" charset="0"/>
              <a:cs typeface="Times New Roman" panose="02020603050405020304" pitchFamily="18" charset="0"/>
            </a:endParaRPr>
          </a:p>
        </p:txBody>
      </p:sp>
      <p:sp>
        <p:nvSpPr>
          <p:cNvPr id="156" name="TextBox 155">
            <a:extLst>
              <a:ext uri="{FF2B5EF4-FFF2-40B4-BE49-F238E27FC236}">
                <a16:creationId xmlns:a16="http://schemas.microsoft.com/office/drawing/2014/main" id="{3A7C050D-5D72-25B5-11BC-C094292EDCDF}"/>
              </a:ext>
            </a:extLst>
          </p:cNvPr>
          <p:cNvSpPr txBox="1"/>
          <p:nvPr/>
        </p:nvSpPr>
        <p:spPr>
          <a:xfrm>
            <a:off x="4690537" y="4184255"/>
            <a:ext cx="176622" cy="179981"/>
          </a:xfrm>
          <a:prstGeom prst="rect">
            <a:avLst/>
          </a:prstGeom>
          <a:noFill/>
          <a:ln>
            <a:noFill/>
          </a:ln>
        </p:spPr>
        <p:txBody>
          <a:bodyPr wrap="square" lIns="18000" tIns="0" rIns="0" bIns="36000" rtlCol="0">
            <a:spAutoFit/>
          </a:bodyPr>
          <a:lstStyle/>
          <a:p>
            <a:r>
              <a:rPr lang="en-US" sz="1400" b="1" baseline="-25000">
                <a:latin typeface="Times New Roman" panose="02020603050405020304" pitchFamily="18" charset="0"/>
                <a:cs typeface="Times New Roman" panose="02020603050405020304" pitchFamily="18" charset="0"/>
              </a:rPr>
              <a:t>Vt</a:t>
            </a:r>
            <a:endParaRPr lang="en-IN" sz="1400" b="1" baseline="-25000">
              <a:latin typeface="Times New Roman" panose="02020603050405020304" pitchFamily="18" charset="0"/>
              <a:cs typeface="Times New Roman" panose="02020603050405020304" pitchFamily="18" charset="0"/>
            </a:endParaRPr>
          </a:p>
        </p:txBody>
      </p:sp>
      <p:cxnSp>
        <p:nvCxnSpPr>
          <p:cNvPr id="157" name="Straight Arrow Connector 156">
            <a:extLst>
              <a:ext uri="{FF2B5EF4-FFF2-40B4-BE49-F238E27FC236}">
                <a16:creationId xmlns:a16="http://schemas.microsoft.com/office/drawing/2014/main" id="{14569B83-C12D-7BB9-CFCE-10C3FF750177}"/>
              </a:ext>
            </a:extLst>
          </p:cNvPr>
          <p:cNvCxnSpPr>
            <a:cxnSpLocks/>
          </p:cNvCxnSpPr>
          <p:nvPr/>
        </p:nvCxnSpPr>
        <p:spPr>
          <a:xfrm flipH="1">
            <a:off x="2506548" y="2532429"/>
            <a:ext cx="1" cy="44330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58" name="Straight Arrow Connector 16499">
            <a:extLst>
              <a:ext uri="{FF2B5EF4-FFF2-40B4-BE49-F238E27FC236}">
                <a16:creationId xmlns:a16="http://schemas.microsoft.com/office/drawing/2014/main" id="{97437460-3044-5B86-98BD-2D1F07ACDA22}"/>
              </a:ext>
            </a:extLst>
          </p:cNvPr>
          <p:cNvCxnSpPr>
            <a:cxnSpLocks/>
          </p:cNvCxnSpPr>
          <p:nvPr/>
        </p:nvCxnSpPr>
        <p:spPr>
          <a:xfrm>
            <a:off x="2506548" y="2689246"/>
            <a:ext cx="3846159" cy="230380"/>
          </a:xfrm>
          <a:prstGeom prst="bentConnector3">
            <a:avLst>
              <a:gd name="adj1" fmla="val 99926"/>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59" name="Straight Arrow Connector 16506">
            <a:extLst>
              <a:ext uri="{FF2B5EF4-FFF2-40B4-BE49-F238E27FC236}">
                <a16:creationId xmlns:a16="http://schemas.microsoft.com/office/drawing/2014/main" id="{1DB540E4-2BC2-CBE0-F8C5-CEA90C1DCA6C}"/>
              </a:ext>
            </a:extLst>
          </p:cNvPr>
          <p:cNvCxnSpPr>
            <a:cxnSpLocks/>
            <a:stCxn id="121" idx="3"/>
            <a:endCxn id="110" idx="0"/>
          </p:cNvCxnSpPr>
          <p:nvPr/>
        </p:nvCxnSpPr>
        <p:spPr>
          <a:xfrm flipH="1" flipV="1">
            <a:off x="3502307" y="1923805"/>
            <a:ext cx="3578029" cy="2996045"/>
          </a:xfrm>
          <a:prstGeom prst="bentConnector4">
            <a:avLst>
              <a:gd name="adj1" fmla="val -6389"/>
              <a:gd name="adj2" fmla="val 11068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60" name="Straight Arrow Connector 16578">
            <a:extLst>
              <a:ext uri="{FF2B5EF4-FFF2-40B4-BE49-F238E27FC236}">
                <a16:creationId xmlns:a16="http://schemas.microsoft.com/office/drawing/2014/main" id="{C991B850-1ECD-F8CD-FBFF-ADEFF0B6B2A7}"/>
              </a:ext>
            </a:extLst>
          </p:cNvPr>
          <p:cNvCxnSpPr>
            <a:cxnSpLocks/>
            <a:endCxn id="121" idx="1"/>
          </p:cNvCxnSpPr>
          <p:nvPr/>
        </p:nvCxnSpPr>
        <p:spPr>
          <a:xfrm rot="16200000" flipH="1">
            <a:off x="6288236" y="4596856"/>
            <a:ext cx="400483" cy="245504"/>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61" name="Freeform: Shape 16611">
            <a:extLst>
              <a:ext uri="{FF2B5EF4-FFF2-40B4-BE49-F238E27FC236}">
                <a16:creationId xmlns:a16="http://schemas.microsoft.com/office/drawing/2014/main" id="{2FBEC345-3FD0-3D6C-B7FF-45D6451F5A32}"/>
              </a:ext>
            </a:extLst>
          </p:cNvPr>
          <p:cNvSpPr/>
          <p:nvPr/>
        </p:nvSpPr>
        <p:spPr>
          <a:xfrm>
            <a:off x="2227942" y="4300291"/>
            <a:ext cx="128588" cy="240506"/>
          </a:xfrm>
          <a:custGeom>
            <a:avLst/>
            <a:gdLst>
              <a:gd name="connsiteX0" fmla="*/ 0 w 128588"/>
              <a:gd name="connsiteY0" fmla="*/ 0 h 240506"/>
              <a:gd name="connsiteX1" fmla="*/ 57150 w 128588"/>
              <a:gd name="connsiteY1" fmla="*/ 33337 h 240506"/>
              <a:gd name="connsiteX2" fmla="*/ 54769 w 128588"/>
              <a:gd name="connsiteY2" fmla="*/ 176212 h 240506"/>
              <a:gd name="connsiteX3" fmla="*/ 128588 w 128588"/>
              <a:gd name="connsiteY3" fmla="*/ 240506 h 240506"/>
              <a:gd name="connsiteX4" fmla="*/ 128588 w 128588"/>
              <a:gd name="connsiteY4" fmla="*/ 240506 h 240506"/>
              <a:gd name="connsiteX5" fmla="*/ 128588 w 128588"/>
              <a:gd name="connsiteY5" fmla="*/ 233362 h 24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8" h="240506">
                <a:moveTo>
                  <a:pt x="0" y="0"/>
                </a:moveTo>
                <a:cubicBezTo>
                  <a:pt x="24011" y="1984"/>
                  <a:pt x="48022" y="3968"/>
                  <a:pt x="57150" y="33337"/>
                </a:cubicBezTo>
                <a:cubicBezTo>
                  <a:pt x="66278" y="62706"/>
                  <a:pt x="42863" y="141684"/>
                  <a:pt x="54769" y="176212"/>
                </a:cubicBezTo>
                <a:cubicBezTo>
                  <a:pt x="66675" y="210740"/>
                  <a:pt x="128588" y="240506"/>
                  <a:pt x="128588" y="240506"/>
                </a:cubicBezTo>
                <a:lnTo>
                  <a:pt x="128588" y="240506"/>
                </a:lnTo>
                <a:lnTo>
                  <a:pt x="128588" y="233362"/>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62" name="Flowchart: Connector 161">
            <a:extLst>
              <a:ext uri="{FF2B5EF4-FFF2-40B4-BE49-F238E27FC236}">
                <a16:creationId xmlns:a16="http://schemas.microsoft.com/office/drawing/2014/main" id="{F3E82336-053B-FEEF-0869-C163B5F37A0A}"/>
              </a:ext>
            </a:extLst>
          </p:cNvPr>
          <p:cNvSpPr/>
          <p:nvPr/>
        </p:nvSpPr>
        <p:spPr>
          <a:xfrm>
            <a:off x="5845343" y="3878630"/>
            <a:ext cx="115569" cy="121623"/>
          </a:xfrm>
          <a:prstGeom prst="flowChartConnector">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Flowchart: Connector 162">
            <a:extLst>
              <a:ext uri="{FF2B5EF4-FFF2-40B4-BE49-F238E27FC236}">
                <a16:creationId xmlns:a16="http://schemas.microsoft.com/office/drawing/2014/main" id="{7A7FEBD7-97A0-A6BB-AB1F-BFF85A91A5DB}"/>
              </a:ext>
            </a:extLst>
          </p:cNvPr>
          <p:cNvSpPr/>
          <p:nvPr/>
        </p:nvSpPr>
        <p:spPr>
          <a:xfrm>
            <a:off x="5853636" y="4247287"/>
            <a:ext cx="115569" cy="121623"/>
          </a:xfrm>
          <a:prstGeom prst="flowChartConnector">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Flowchart: Connector 163">
            <a:extLst>
              <a:ext uri="{FF2B5EF4-FFF2-40B4-BE49-F238E27FC236}">
                <a16:creationId xmlns:a16="http://schemas.microsoft.com/office/drawing/2014/main" id="{7F85A48E-E383-ADEA-69A8-347F28B3824C}"/>
              </a:ext>
            </a:extLst>
          </p:cNvPr>
          <p:cNvSpPr/>
          <p:nvPr/>
        </p:nvSpPr>
        <p:spPr>
          <a:xfrm>
            <a:off x="6137850" y="4076045"/>
            <a:ext cx="115569" cy="121623"/>
          </a:xfrm>
          <a:prstGeom prst="flowChartConnector">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Flowchart: Connector 164">
            <a:extLst>
              <a:ext uri="{FF2B5EF4-FFF2-40B4-BE49-F238E27FC236}">
                <a16:creationId xmlns:a16="http://schemas.microsoft.com/office/drawing/2014/main" id="{1C1E6A85-5F0A-69DD-8305-A5749C795488}"/>
              </a:ext>
            </a:extLst>
          </p:cNvPr>
          <p:cNvSpPr/>
          <p:nvPr/>
        </p:nvSpPr>
        <p:spPr>
          <a:xfrm>
            <a:off x="6142601" y="3825430"/>
            <a:ext cx="115569" cy="121623"/>
          </a:xfrm>
          <a:prstGeom prst="flowChartConnector">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Flowchart: Connector 165">
            <a:extLst>
              <a:ext uri="{FF2B5EF4-FFF2-40B4-BE49-F238E27FC236}">
                <a16:creationId xmlns:a16="http://schemas.microsoft.com/office/drawing/2014/main" id="{175A44ED-9A0E-0580-B805-F2E1B1227402}"/>
              </a:ext>
            </a:extLst>
          </p:cNvPr>
          <p:cNvSpPr/>
          <p:nvPr/>
        </p:nvSpPr>
        <p:spPr>
          <a:xfrm>
            <a:off x="6137851" y="4338102"/>
            <a:ext cx="115569" cy="121623"/>
          </a:xfrm>
          <a:prstGeom prst="flowChartConnector">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Flowchart: Connector 166">
            <a:extLst>
              <a:ext uri="{FF2B5EF4-FFF2-40B4-BE49-F238E27FC236}">
                <a16:creationId xmlns:a16="http://schemas.microsoft.com/office/drawing/2014/main" id="{E4CB617D-B8A0-110D-6C93-CAF32E5ABF42}"/>
              </a:ext>
            </a:extLst>
          </p:cNvPr>
          <p:cNvSpPr/>
          <p:nvPr/>
        </p:nvSpPr>
        <p:spPr>
          <a:xfrm>
            <a:off x="6501864" y="4073081"/>
            <a:ext cx="115569" cy="121623"/>
          </a:xfrm>
          <a:prstGeom prst="flowChartConnector">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8" name="Straight Arrow Connector 167">
            <a:extLst>
              <a:ext uri="{FF2B5EF4-FFF2-40B4-BE49-F238E27FC236}">
                <a16:creationId xmlns:a16="http://schemas.microsoft.com/office/drawing/2014/main" id="{AA9BF5E4-7ACC-3F4D-9652-979336600741}"/>
              </a:ext>
            </a:extLst>
          </p:cNvPr>
          <p:cNvCxnSpPr>
            <a:cxnSpLocks/>
            <a:stCxn id="163" idx="7"/>
            <a:endCxn id="164" idx="2"/>
          </p:cNvCxnSpPr>
          <p:nvPr/>
        </p:nvCxnSpPr>
        <p:spPr>
          <a:xfrm flipV="1">
            <a:off x="5952280" y="4136857"/>
            <a:ext cx="185570" cy="12824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69" name="Straight Arrow Connector 168">
            <a:extLst>
              <a:ext uri="{FF2B5EF4-FFF2-40B4-BE49-F238E27FC236}">
                <a16:creationId xmlns:a16="http://schemas.microsoft.com/office/drawing/2014/main" id="{E268F4B4-D95A-ECFC-50F6-4A61EE8FE7A7}"/>
              </a:ext>
            </a:extLst>
          </p:cNvPr>
          <p:cNvCxnSpPr>
            <a:cxnSpLocks/>
            <a:stCxn id="163" idx="7"/>
            <a:endCxn id="165" idx="3"/>
          </p:cNvCxnSpPr>
          <p:nvPr/>
        </p:nvCxnSpPr>
        <p:spPr>
          <a:xfrm flipV="1">
            <a:off x="5952280" y="3929242"/>
            <a:ext cx="207246" cy="335856"/>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0" name="Straight Arrow Connector 169">
            <a:extLst>
              <a:ext uri="{FF2B5EF4-FFF2-40B4-BE49-F238E27FC236}">
                <a16:creationId xmlns:a16="http://schemas.microsoft.com/office/drawing/2014/main" id="{C186A8BA-FB9B-57FD-1A12-242FFE1CBDBA}"/>
              </a:ext>
            </a:extLst>
          </p:cNvPr>
          <p:cNvCxnSpPr>
            <a:cxnSpLocks/>
            <a:stCxn id="163" idx="7"/>
            <a:endCxn id="166" idx="2"/>
          </p:cNvCxnSpPr>
          <p:nvPr/>
        </p:nvCxnSpPr>
        <p:spPr>
          <a:xfrm>
            <a:off x="5952280" y="4265098"/>
            <a:ext cx="185571" cy="133816"/>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1" name="Straight Arrow Connector 170">
            <a:extLst>
              <a:ext uri="{FF2B5EF4-FFF2-40B4-BE49-F238E27FC236}">
                <a16:creationId xmlns:a16="http://schemas.microsoft.com/office/drawing/2014/main" id="{D66FE488-8EED-3184-2059-F9D62779CA44}"/>
              </a:ext>
            </a:extLst>
          </p:cNvPr>
          <p:cNvCxnSpPr>
            <a:cxnSpLocks/>
            <a:stCxn id="162" idx="6"/>
            <a:endCxn id="165" idx="2"/>
          </p:cNvCxnSpPr>
          <p:nvPr/>
        </p:nvCxnSpPr>
        <p:spPr>
          <a:xfrm flipV="1">
            <a:off x="5960912" y="3886242"/>
            <a:ext cx="181689" cy="5320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2" name="Straight Arrow Connector 171">
            <a:extLst>
              <a:ext uri="{FF2B5EF4-FFF2-40B4-BE49-F238E27FC236}">
                <a16:creationId xmlns:a16="http://schemas.microsoft.com/office/drawing/2014/main" id="{2256AF4C-A0E1-34AD-4020-6A3A32160C6A}"/>
              </a:ext>
            </a:extLst>
          </p:cNvPr>
          <p:cNvCxnSpPr>
            <a:cxnSpLocks/>
            <a:stCxn id="162" idx="6"/>
            <a:endCxn id="164" idx="2"/>
          </p:cNvCxnSpPr>
          <p:nvPr/>
        </p:nvCxnSpPr>
        <p:spPr>
          <a:xfrm>
            <a:off x="5960912" y="3939442"/>
            <a:ext cx="176938" cy="197415"/>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3" name="Straight Arrow Connector 172">
            <a:extLst>
              <a:ext uri="{FF2B5EF4-FFF2-40B4-BE49-F238E27FC236}">
                <a16:creationId xmlns:a16="http://schemas.microsoft.com/office/drawing/2014/main" id="{B4B59EE9-AC83-7797-630E-A63AF5142EB4}"/>
              </a:ext>
            </a:extLst>
          </p:cNvPr>
          <p:cNvCxnSpPr>
            <a:cxnSpLocks/>
            <a:stCxn id="162" idx="6"/>
            <a:endCxn id="166" idx="1"/>
          </p:cNvCxnSpPr>
          <p:nvPr/>
        </p:nvCxnSpPr>
        <p:spPr>
          <a:xfrm>
            <a:off x="5960912" y="3939442"/>
            <a:ext cx="193864" cy="416471"/>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4" name="Straight Arrow Connector 173">
            <a:extLst>
              <a:ext uri="{FF2B5EF4-FFF2-40B4-BE49-F238E27FC236}">
                <a16:creationId xmlns:a16="http://schemas.microsoft.com/office/drawing/2014/main" id="{AB32DEA9-F42E-B77B-32BC-4B8623EFE02E}"/>
              </a:ext>
            </a:extLst>
          </p:cNvPr>
          <p:cNvCxnSpPr>
            <a:cxnSpLocks/>
            <a:stCxn id="165" idx="6"/>
            <a:endCxn id="167" idx="1"/>
          </p:cNvCxnSpPr>
          <p:nvPr/>
        </p:nvCxnSpPr>
        <p:spPr>
          <a:xfrm>
            <a:off x="6258170" y="3886242"/>
            <a:ext cx="260619" cy="20465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5" name="Straight Arrow Connector 174">
            <a:extLst>
              <a:ext uri="{FF2B5EF4-FFF2-40B4-BE49-F238E27FC236}">
                <a16:creationId xmlns:a16="http://schemas.microsoft.com/office/drawing/2014/main" id="{0A6A67E3-D5A0-327F-D524-050EDBFFCE77}"/>
              </a:ext>
            </a:extLst>
          </p:cNvPr>
          <p:cNvCxnSpPr>
            <a:cxnSpLocks/>
            <a:stCxn id="164" idx="6"/>
            <a:endCxn id="167" idx="2"/>
          </p:cNvCxnSpPr>
          <p:nvPr/>
        </p:nvCxnSpPr>
        <p:spPr>
          <a:xfrm flipV="1">
            <a:off x="6253419" y="4133893"/>
            <a:ext cx="248445" cy="2964"/>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6" name="Straight Arrow Connector 175">
            <a:extLst>
              <a:ext uri="{FF2B5EF4-FFF2-40B4-BE49-F238E27FC236}">
                <a16:creationId xmlns:a16="http://schemas.microsoft.com/office/drawing/2014/main" id="{14796674-5A5E-C066-8E9A-044133EE26FA}"/>
              </a:ext>
            </a:extLst>
          </p:cNvPr>
          <p:cNvCxnSpPr>
            <a:cxnSpLocks/>
            <a:stCxn id="166" idx="7"/>
            <a:endCxn id="167" idx="3"/>
          </p:cNvCxnSpPr>
          <p:nvPr/>
        </p:nvCxnSpPr>
        <p:spPr>
          <a:xfrm flipV="1">
            <a:off x="6236495" y="4176893"/>
            <a:ext cx="282294" cy="17902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77" name="Straight Arrow Connector 176">
            <a:extLst>
              <a:ext uri="{FF2B5EF4-FFF2-40B4-BE49-F238E27FC236}">
                <a16:creationId xmlns:a16="http://schemas.microsoft.com/office/drawing/2014/main" id="{A6F7FE2B-2628-E515-2C04-BC4AE893A750}"/>
              </a:ext>
            </a:extLst>
          </p:cNvPr>
          <p:cNvCxnSpPr>
            <a:cxnSpLocks/>
            <a:stCxn id="167" idx="6"/>
          </p:cNvCxnSpPr>
          <p:nvPr/>
        </p:nvCxnSpPr>
        <p:spPr>
          <a:xfrm>
            <a:off x="6617433" y="4133893"/>
            <a:ext cx="183197" cy="2963"/>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78" name="TextBox 177">
            <a:extLst>
              <a:ext uri="{FF2B5EF4-FFF2-40B4-BE49-F238E27FC236}">
                <a16:creationId xmlns:a16="http://schemas.microsoft.com/office/drawing/2014/main" id="{8A0B20BD-2E93-7C69-3B83-3E02946AAFFC}"/>
              </a:ext>
            </a:extLst>
          </p:cNvPr>
          <p:cNvSpPr txBox="1"/>
          <p:nvPr/>
        </p:nvSpPr>
        <p:spPr>
          <a:xfrm>
            <a:off x="6377641" y="4317914"/>
            <a:ext cx="551019" cy="183275"/>
          </a:xfrm>
          <a:prstGeom prst="rect">
            <a:avLst/>
          </a:prstGeom>
          <a:noFill/>
          <a:ln>
            <a:noFill/>
          </a:ln>
        </p:spPr>
        <p:txBody>
          <a:bodyPr wrap="square" lIns="0" tIns="0" rIns="0" bIns="0" rtlCol="0">
            <a:spAutoFit/>
          </a:bodyPr>
          <a:lstStyle/>
          <a:p>
            <a:r>
              <a:rPr lang="en-US" sz="1200" b="1" i="1" dirty="0">
                <a:latin typeface="Times New Roman" panose="02020603050405020304" pitchFamily="18" charset="0"/>
                <a:cs typeface="Times New Roman" panose="02020603050405020304" pitchFamily="18" charset="0"/>
              </a:rPr>
              <a:t>MLPNN</a:t>
            </a:r>
            <a:endParaRPr lang="en-IN" sz="1200" b="1" i="1" dirty="0">
              <a:latin typeface="Times New Roman" panose="02020603050405020304" pitchFamily="18" charset="0"/>
              <a:cs typeface="Times New Roman" panose="02020603050405020304" pitchFamily="18" charset="0"/>
            </a:endParaRPr>
          </a:p>
        </p:txBody>
      </p:sp>
      <p:cxnSp>
        <p:nvCxnSpPr>
          <p:cNvPr id="189" name="Straight Arrow Connector 188">
            <a:extLst>
              <a:ext uri="{FF2B5EF4-FFF2-40B4-BE49-F238E27FC236}">
                <a16:creationId xmlns:a16="http://schemas.microsoft.com/office/drawing/2014/main" id="{ADB68583-1D41-A62D-C4B8-A7616CA64839}"/>
              </a:ext>
            </a:extLst>
          </p:cNvPr>
          <p:cNvCxnSpPr>
            <a:cxnSpLocks/>
            <a:endCxn id="120" idx="1"/>
          </p:cNvCxnSpPr>
          <p:nvPr/>
        </p:nvCxnSpPr>
        <p:spPr>
          <a:xfrm>
            <a:off x="4921359" y="4148050"/>
            <a:ext cx="856197" cy="0"/>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90" name="Flowchart: Summing Junction 189">
            <a:extLst>
              <a:ext uri="{FF2B5EF4-FFF2-40B4-BE49-F238E27FC236}">
                <a16:creationId xmlns:a16="http://schemas.microsoft.com/office/drawing/2014/main" id="{0DCB5D0B-9EF0-5A29-05CB-873621C766E0}"/>
              </a:ext>
            </a:extLst>
          </p:cNvPr>
          <p:cNvSpPr/>
          <p:nvPr/>
        </p:nvSpPr>
        <p:spPr>
          <a:xfrm>
            <a:off x="3075492" y="2338507"/>
            <a:ext cx="214313" cy="211871"/>
          </a:xfrm>
          <a:prstGeom prst="flowChartSummingJunction">
            <a:avLst/>
          </a:prstGeom>
          <a:solidFill>
            <a:srgbClr val="FFFF00"/>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91" name="Straight Arrow Connector 22">
            <a:extLst>
              <a:ext uri="{FF2B5EF4-FFF2-40B4-BE49-F238E27FC236}">
                <a16:creationId xmlns:a16="http://schemas.microsoft.com/office/drawing/2014/main" id="{C8776369-47FE-0CF6-09EF-15A5B77240A4}"/>
              </a:ext>
            </a:extLst>
          </p:cNvPr>
          <p:cNvCxnSpPr>
            <a:cxnSpLocks/>
          </p:cNvCxnSpPr>
          <p:nvPr/>
        </p:nvCxnSpPr>
        <p:spPr>
          <a:xfrm rot="16200000" flipH="1">
            <a:off x="2913570" y="2263471"/>
            <a:ext cx="101198" cy="222647"/>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92" name="Straight Arrow Connector 22">
            <a:extLst>
              <a:ext uri="{FF2B5EF4-FFF2-40B4-BE49-F238E27FC236}">
                <a16:creationId xmlns:a16="http://schemas.microsoft.com/office/drawing/2014/main" id="{256D1F37-4719-EE8F-BC05-56C61F989FCF}"/>
              </a:ext>
            </a:extLst>
          </p:cNvPr>
          <p:cNvCxnSpPr>
            <a:cxnSpLocks/>
            <a:endCxn id="190" idx="6"/>
          </p:cNvCxnSpPr>
          <p:nvPr/>
        </p:nvCxnSpPr>
        <p:spPr>
          <a:xfrm rot="10800000" flipV="1">
            <a:off x="3289805" y="2319431"/>
            <a:ext cx="225822" cy="125011"/>
          </a:xfrm>
          <a:prstGeom prst="bentConnector3">
            <a:avLst>
              <a:gd name="adj1" fmla="val -2724"/>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sp>
        <p:nvSpPr>
          <p:cNvPr id="195" name="Flowchart: Summing Junction 194">
            <a:extLst>
              <a:ext uri="{FF2B5EF4-FFF2-40B4-BE49-F238E27FC236}">
                <a16:creationId xmlns:a16="http://schemas.microsoft.com/office/drawing/2014/main" id="{23577E02-878B-BFF1-44AB-6A02F5A2D3D9}"/>
              </a:ext>
            </a:extLst>
          </p:cNvPr>
          <p:cNvSpPr/>
          <p:nvPr/>
        </p:nvSpPr>
        <p:spPr>
          <a:xfrm>
            <a:off x="3748820" y="2355136"/>
            <a:ext cx="214313" cy="211871"/>
          </a:xfrm>
          <a:prstGeom prst="flowChartSummingJunction">
            <a:avLst/>
          </a:prstGeom>
          <a:solidFill>
            <a:srgbClr val="FFFF00"/>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96" name="Straight Arrow Connector 22">
            <a:extLst>
              <a:ext uri="{FF2B5EF4-FFF2-40B4-BE49-F238E27FC236}">
                <a16:creationId xmlns:a16="http://schemas.microsoft.com/office/drawing/2014/main" id="{327BD853-5DEB-2205-F934-658C18FD97A7}"/>
              </a:ext>
            </a:extLst>
          </p:cNvPr>
          <p:cNvCxnSpPr>
            <a:cxnSpLocks/>
          </p:cNvCxnSpPr>
          <p:nvPr/>
        </p:nvCxnSpPr>
        <p:spPr>
          <a:xfrm rot="16200000" flipH="1">
            <a:off x="3586898" y="2280100"/>
            <a:ext cx="101198" cy="222647"/>
          </a:xfrm>
          <a:prstGeom prst="bentConnector2">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197" name="Straight Arrow Connector 22">
            <a:extLst>
              <a:ext uri="{FF2B5EF4-FFF2-40B4-BE49-F238E27FC236}">
                <a16:creationId xmlns:a16="http://schemas.microsoft.com/office/drawing/2014/main" id="{71CC777B-AD0E-0E49-3B8F-BCD3FD3553D5}"/>
              </a:ext>
            </a:extLst>
          </p:cNvPr>
          <p:cNvCxnSpPr>
            <a:cxnSpLocks/>
            <a:endCxn id="195" idx="6"/>
          </p:cNvCxnSpPr>
          <p:nvPr/>
        </p:nvCxnSpPr>
        <p:spPr>
          <a:xfrm rot="10800000" flipV="1">
            <a:off x="3963133" y="2336060"/>
            <a:ext cx="225822" cy="125011"/>
          </a:xfrm>
          <a:prstGeom prst="bentConnector3">
            <a:avLst>
              <a:gd name="adj1" fmla="val -2724"/>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200" name="Straight Arrow Connector 199">
            <a:extLst>
              <a:ext uri="{FF2B5EF4-FFF2-40B4-BE49-F238E27FC236}">
                <a16:creationId xmlns:a16="http://schemas.microsoft.com/office/drawing/2014/main" id="{A2B774E9-D176-3ED2-2C86-7E3165570C8C}"/>
              </a:ext>
            </a:extLst>
          </p:cNvPr>
          <p:cNvCxnSpPr>
            <a:stCxn id="122" idx="2"/>
          </p:cNvCxnSpPr>
          <p:nvPr/>
        </p:nvCxnSpPr>
        <p:spPr>
          <a:xfrm>
            <a:off x="6361021" y="3176801"/>
            <a:ext cx="4703" cy="599932"/>
          </a:xfrm>
          <a:prstGeom prst="straightConnector1">
            <a:avLst/>
          </a:prstGeom>
          <a:ln w="9525" cap="flat" cmpd="sng" algn="ctr">
            <a:solidFill>
              <a:schemeClr val="tx1"/>
            </a:solidFill>
            <a:prstDash val="solid"/>
            <a:round/>
            <a:headEnd type="none" w="med" len="med"/>
            <a:tailEnd type="stealth" w="sm" len="sm"/>
          </a:ln>
        </p:spPr>
        <p:style>
          <a:lnRef idx="0">
            <a:scrgbClr r="0" g="0" b="0"/>
          </a:lnRef>
          <a:fillRef idx="0">
            <a:scrgbClr r="0" g="0" b="0"/>
          </a:fillRef>
          <a:effectRef idx="0">
            <a:scrgbClr r="0" g="0" b="0"/>
          </a:effectRef>
          <a:fontRef idx="minor">
            <a:schemeClr val="tx1"/>
          </a:fontRef>
        </p:style>
      </p:cxnSp>
      <p:cxnSp>
        <p:nvCxnSpPr>
          <p:cNvPr id="201" name="Straight Connector 200">
            <a:extLst>
              <a:ext uri="{FF2B5EF4-FFF2-40B4-BE49-F238E27FC236}">
                <a16:creationId xmlns:a16="http://schemas.microsoft.com/office/drawing/2014/main" id="{B88423FA-B868-7C90-A411-C819FF8254D5}"/>
              </a:ext>
            </a:extLst>
          </p:cNvPr>
          <p:cNvCxnSpPr/>
          <p:nvPr/>
        </p:nvCxnSpPr>
        <p:spPr>
          <a:xfrm>
            <a:off x="3181492" y="2556168"/>
            <a:ext cx="0" cy="136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676C816-3854-2E6A-E7B5-FAD414F156CA}"/>
              </a:ext>
            </a:extLst>
          </p:cNvPr>
          <p:cNvCxnSpPr/>
          <p:nvPr/>
        </p:nvCxnSpPr>
        <p:spPr>
          <a:xfrm>
            <a:off x="3857589" y="2558935"/>
            <a:ext cx="0" cy="136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6C68538C-96AB-9FA8-6403-576EABA017EB}"/>
              </a:ext>
            </a:extLst>
          </p:cNvPr>
          <p:cNvSpPr txBox="1"/>
          <p:nvPr/>
        </p:nvSpPr>
        <p:spPr>
          <a:xfrm flipH="1">
            <a:off x="6379647" y="3290724"/>
            <a:ext cx="705718" cy="276999"/>
          </a:xfrm>
          <a:prstGeom prst="rect">
            <a:avLst/>
          </a:prstGeom>
          <a:solidFill>
            <a:schemeClr val="bg1"/>
          </a:solidFill>
        </p:spPr>
        <p:txBody>
          <a:bodyPr wrap="square" rtlCol="0">
            <a:spAutoFit/>
          </a:bodyPr>
          <a:lstStyle/>
          <a:p>
            <a:r>
              <a:rPr lang="en-US" sz="1200" dirty="0">
                <a:latin typeface="Times New Roman" panose="02020603050405020304" pitchFamily="18" charset="0"/>
                <a:cs typeface="Times New Roman" panose="02020603050405020304" pitchFamily="18" charset="0"/>
              </a:rPr>
              <a:t>position</a:t>
            </a:r>
            <a:endParaRPr lang="en-IN" sz="1200" dirty="0">
              <a:latin typeface="Times New Roman" panose="02020603050405020304" pitchFamily="18" charset="0"/>
              <a:cs typeface="Times New Roman" panose="02020603050405020304" pitchFamily="18" charset="0"/>
            </a:endParaRPr>
          </a:p>
        </p:txBody>
      </p:sp>
      <p:sp>
        <p:nvSpPr>
          <p:cNvPr id="204" name="TextBox 203">
            <a:extLst>
              <a:ext uri="{FF2B5EF4-FFF2-40B4-BE49-F238E27FC236}">
                <a16:creationId xmlns:a16="http://schemas.microsoft.com/office/drawing/2014/main" id="{04CDD369-5B17-388E-A955-68B94356B48B}"/>
              </a:ext>
            </a:extLst>
          </p:cNvPr>
          <p:cNvSpPr txBox="1"/>
          <p:nvPr/>
        </p:nvSpPr>
        <p:spPr>
          <a:xfrm flipH="1">
            <a:off x="4930315" y="3853578"/>
            <a:ext cx="705718" cy="276999"/>
          </a:xfrm>
          <a:prstGeom prst="rect">
            <a:avLst/>
          </a:prstGeom>
          <a:solidFill>
            <a:schemeClr val="bg1"/>
          </a:solidFill>
        </p:spPr>
        <p:txBody>
          <a:bodyPr wrap="square" rtlCol="0">
            <a:spAutoFit/>
          </a:bodyPr>
          <a:lstStyle/>
          <a:p>
            <a:r>
              <a:rPr lang="en-US" sz="1200" dirty="0">
                <a:latin typeface="Times New Roman" panose="02020603050405020304" pitchFamily="18" charset="0"/>
                <a:cs typeface="Times New Roman" panose="02020603050405020304" pitchFamily="18" charset="0"/>
              </a:rPr>
              <a:t>weights</a:t>
            </a:r>
            <a:endParaRPr lang="en-IN" sz="1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8E5D1B8-6EBF-AB39-A22D-5025687E3FEC}"/>
              </a:ext>
            </a:extLst>
          </p:cNvPr>
          <p:cNvSpPr/>
          <p:nvPr/>
        </p:nvSpPr>
        <p:spPr>
          <a:xfrm>
            <a:off x="5524451" y="1648453"/>
            <a:ext cx="1404209" cy="257175"/>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Predicted block</a:t>
            </a:r>
            <a:endParaRPr lang="en-IN"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77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sp>
        <p:nvSpPr>
          <p:cNvPr id="8" name="Title 1"/>
          <p:cNvSpPr>
            <a:spLocks noGrp="1"/>
          </p:cNvSpPr>
          <p:nvPr>
            <p:ph type="title"/>
          </p:nvPr>
        </p:nvSpPr>
        <p:spPr>
          <a:xfrm>
            <a:off x="685800" y="74754"/>
            <a:ext cx="7772400" cy="1143000"/>
          </a:xfrm>
        </p:spPr>
        <p:txBody>
          <a:bodyPr/>
          <a:lstStyle/>
          <a:p>
            <a:r>
              <a:rPr lang="en-IN" sz="2800" dirty="0"/>
              <a:t>LSTM TRAINING</a:t>
            </a:r>
          </a:p>
        </p:txBody>
      </p:sp>
      <p:pic>
        <p:nvPicPr>
          <p:cNvPr id="3" name="Picture 2"/>
          <p:cNvPicPr>
            <a:picLocks noChangeAspect="1"/>
          </p:cNvPicPr>
          <p:nvPr/>
        </p:nvPicPr>
        <p:blipFill>
          <a:blip r:embed="rId2"/>
          <a:stretch>
            <a:fillRect/>
          </a:stretch>
        </p:blipFill>
        <p:spPr>
          <a:xfrm>
            <a:off x="1428952" y="1132752"/>
            <a:ext cx="6953250" cy="4629150"/>
          </a:xfrm>
          <a:prstGeom prst="rect">
            <a:avLst/>
          </a:prstGeom>
        </p:spPr>
      </p:pic>
    </p:spTree>
    <p:extLst>
      <p:ext uri="{BB962C8B-B14F-4D97-AF65-F5344CB8AC3E}">
        <p14:creationId xmlns:p14="http://schemas.microsoft.com/office/powerpoint/2010/main" val="19475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592" y="132522"/>
            <a:ext cx="7772400" cy="1143000"/>
          </a:xfrm>
        </p:spPr>
        <p:txBody>
          <a:bodyPr/>
          <a:lstStyle/>
          <a:p>
            <a:r>
              <a:rPr lang="en-IN" sz="2800"/>
              <a:t>MLPNN  MODEL</a:t>
            </a:r>
          </a:p>
        </p:txBody>
      </p:sp>
      <p:sp>
        <p:nvSpPr>
          <p:cNvPr id="4" name="Footer Placeholder 3"/>
          <p:cNvSpPr>
            <a:spLocks noGrp="1"/>
          </p:cNvSpPr>
          <p:nvPr>
            <p:ph type="ftr" sz="quarter" idx="10"/>
          </p:nvPr>
        </p:nvSpPr>
        <p:spPr/>
        <p:txBody>
          <a:bodyPr/>
          <a:lstStyle/>
          <a:p>
            <a:pPr>
              <a:defRPr/>
            </a:pPr>
            <a:r>
              <a:rPr lang="en-US"/>
              <a:t>Department of IT</a:t>
            </a:r>
          </a:p>
        </p:txBody>
      </p:sp>
      <p:pic>
        <p:nvPicPr>
          <p:cNvPr id="5" name="Picture 4"/>
          <p:cNvPicPr>
            <a:picLocks noChangeAspect="1"/>
          </p:cNvPicPr>
          <p:nvPr/>
        </p:nvPicPr>
        <p:blipFill>
          <a:blip r:embed="rId2"/>
          <a:stretch>
            <a:fillRect/>
          </a:stretch>
        </p:blipFill>
        <p:spPr>
          <a:xfrm>
            <a:off x="987079" y="1275522"/>
            <a:ext cx="7591425" cy="4867275"/>
          </a:xfrm>
          <a:prstGeom prst="rect">
            <a:avLst/>
          </a:prstGeom>
        </p:spPr>
      </p:pic>
    </p:spTree>
    <p:extLst>
      <p:ext uri="{BB962C8B-B14F-4D97-AF65-F5344CB8AC3E}">
        <p14:creationId xmlns:p14="http://schemas.microsoft.com/office/powerpoint/2010/main" val="458681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5477-4262-F27A-284D-B4371FCF5F73}"/>
              </a:ext>
            </a:extLst>
          </p:cNvPr>
          <p:cNvSpPr>
            <a:spLocks noGrp="1"/>
          </p:cNvSpPr>
          <p:nvPr>
            <p:ph type="title"/>
          </p:nvPr>
        </p:nvSpPr>
        <p:spPr>
          <a:xfrm>
            <a:off x="1043608" y="0"/>
            <a:ext cx="7772400" cy="1143000"/>
          </a:xfrm>
        </p:spPr>
        <p:txBody>
          <a:bodyPr tIns="0" bIns="0"/>
          <a:lstStyle/>
          <a:p>
            <a:r>
              <a:rPr lang="en-IN" dirty="0"/>
              <a:t>DATA PREDICTION - PSO</a:t>
            </a:r>
          </a:p>
        </p:txBody>
      </p:sp>
      <p:pic>
        <p:nvPicPr>
          <p:cNvPr id="6" name="Content Placeholder 5">
            <a:extLst>
              <a:ext uri="{FF2B5EF4-FFF2-40B4-BE49-F238E27FC236}">
                <a16:creationId xmlns:a16="http://schemas.microsoft.com/office/drawing/2014/main" id="{F664C9B3-6B79-417A-C8C9-B9161F7947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460" y="1268760"/>
            <a:ext cx="7535948" cy="3721199"/>
          </a:xfrm>
        </p:spPr>
      </p:pic>
      <p:sp>
        <p:nvSpPr>
          <p:cNvPr id="4" name="Footer Placeholder 3">
            <a:extLst>
              <a:ext uri="{FF2B5EF4-FFF2-40B4-BE49-F238E27FC236}">
                <a16:creationId xmlns:a16="http://schemas.microsoft.com/office/drawing/2014/main" id="{5C843140-08DA-C66C-977D-F10C5380D1C7}"/>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179439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0459-EA4D-A7EC-7ED4-4DBFAE9E13D1}"/>
              </a:ext>
            </a:extLst>
          </p:cNvPr>
          <p:cNvSpPr>
            <a:spLocks noGrp="1"/>
          </p:cNvSpPr>
          <p:nvPr>
            <p:ph type="title"/>
          </p:nvPr>
        </p:nvSpPr>
        <p:spPr>
          <a:xfrm>
            <a:off x="1043608" y="152400"/>
            <a:ext cx="7772400" cy="1143000"/>
          </a:xfrm>
        </p:spPr>
        <p:txBody>
          <a:bodyPr/>
          <a:lstStyle/>
          <a:p>
            <a:r>
              <a:rPr lang="en-IN" dirty="0"/>
              <a:t>DATA PREDICTION - HOA </a:t>
            </a:r>
          </a:p>
        </p:txBody>
      </p:sp>
      <p:pic>
        <p:nvPicPr>
          <p:cNvPr id="6" name="Content Placeholder 5">
            <a:extLst>
              <a:ext uri="{FF2B5EF4-FFF2-40B4-BE49-F238E27FC236}">
                <a16:creationId xmlns:a16="http://schemas.microsoft.com/office/drawing/2014/main" id="{5FBE3BD4-43DF-383A-BF12-1B04E8F827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371600"/>
            <a:ext cx="7261943" cy="4114800"/>
          </a:xfrm>
        </p:spPr>
      </p:pic>
      <p:sp>
        <p:nvSpPr>
          <p:cNvPr id="4" name="Footer Placeholder 3">
            <a:extLst>
              <a:ext uri="{FF2B5EF4-FFF2-40B4-BE49-F238E27FC236}">
                <a16:creationId xmlns:a16="http://schemas.microsoft.com/office/drawing/2014/main" id="{589B70CA-AFA0-4640-CD8E-8ACA34434F3A}"/>
              </a:ext>
            </a:extLst>
          </p:cNvPr>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2739968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a:t>Department of IT</a:t>
            </a:r>
          </a:p>
        </p:txBody>
      </p:sp>
      <p:sp>
        <p:nvSpPr>
          <p:cNvPr id="5" name="Title 1"/>
          <p:cNvSpPr txBox="1">
            <a:spLocks noGrp="1"/>
          </p:cNvSpPr>
          <p:nvPr>
            <p:ph type="title"/>
          </p:nvPr>
        </p:nvSpPr>
        <p:spPr bwMode="auto">
          <a:xfrm>
            <a:off x="1043608" y="1084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sz="2800" kern="0" dirty="0"/>
              <a:t>PERFORMANCE INDICES</a:t>
            </a:r>
            <a:endParaRPr lang="en-IN" sz="2800" kern="0"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76325" y="1153840"/>
                <a:ext cx="7391350" cy="4914900"/>
              </a:xfrm>
            </p:spPr>
            <p:txBody>
              <a:bodyPr/>
              <a:lstStyle/>
              <a:p>
                <a:pPr marL="0" indent="0">
                  <a:buNone/>
                </a:pPr>
                <a:r>
                  <a:rPr lang="en-US" sz="2400" b="1" dirty="0"/>
                  <a:t>Percent Root Mean Square Difference </a:t>
                </a:r>
                <a:r>
                  <a:rPr lang="en-IN" sz="2400" b="1" dirty="0"/>
                  <a:t>(</a:t>
                </a:r>
                <a:r>
                  <a:rPr lang="en-US" sz="2400" b="1" dirty="0"/>
                  <a:t>PRD</a:t>
                </a:r>
                <a:r>
                  <a:rPr lang="en-IN" sz="2400" b="1" dirty="0"/>
                  <a:t>)</a:t>
                </a:r>
              </a:p>
              <a:p>
                <a:pPr marL="0" indent="0">
                  <a:buNone/>
                </a:pPr>
                <a:r>
                  <a:rPr lang="en-US" sz="2400" dirty="0"/>
                  <a:t>PRD</a:t>
                </a:r>
                <a:r>
                  <a:rPr lang="en-IN" sz="2400" dirty="0"/>
                  <a:t>(P|Q) = </a:t>
                </a:r>
                <a14:m>
                  <m:oMath xmlns:m="http://schemas.openxmlformats.org/officeDocument/2006/math">
                    <m:rad>
                      <m:radPr>
                        <m:degHide m:val="on"/>
                        <m:ctrlPr>
                          <a:rPr lang="en-IN" sz="2400" i="1" smtClean="0">
                            <a:latin typeface="Cambria Math" panose="02040503050406030204" pitchFamily="18" charset="0"/>
                          </a:rPr>
                        </m:ctrlPr>
                      </m:radPr>
                      <m:deg/>
                      <m:e>
                        <m:nary>
                          <m:naryPr>
                            <m:chr m:val="∑"/>
                            <m:ctrlPr>
                              <a:rPr lang="en-IN"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sSup>
                              <m:sSupPr>
                                <m:ctrlPr>
                                  <a:rPr lang="en-IN" sz="2400" i="1" smtClean="0">
                                    <a:latin typeface="Cambria Math" panose="02040503050406030204" pitchFamily="18" charset="0"/>
                                  </a:rPr>
                                </m:ctrlPr>
                              </m:sSupPr>
                              <m:e>
                                <m:r>
                                  <m:rPr>
                                    <m:nor/>
                                  </m:rPr>
                                  <a:rPr lang="en-IN" sz="2400" smtClean="0"/>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m:rPr>
                                    <m:nor/>
                                  </m:rP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𝑖</m:t>
                                    </m:r>
                                  </m:sub>
                                </m:sSub>
                                <m:r>
                                  <m:rPr>
                                    <m:nor/>
                                  </m:rPr>
                                  <a:rPr lang="en-IN" sz="2400" smtClean="0"/>
                                  <m:t>) </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1"/>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r>
                                  <m:rPr>
                                    <m:nor/>
                                  </m:rPr>
                                  <a:rPr lang="en-IN" sz="2400" smtClean="0"/>
                                  <m:t>(</m:t>
                                </m:r>
                                <m:sSubSup>
                                  <m:sSubSupPr>
                                    <m:ctrlPr>
                                      <a:rPr lang="en-IN" sz="240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2</m:t>
                                    </m:r>
                                  </m:sup>
                                </m:sSubSup>
                              </m:e>
                            </m:nary>
                          </m:e>
                        </m:nary>
                        <m:r>
                          <m:rPr>
                            <m:nor/>
                          </m:rPr>
                          <a:rPr lang="en-IN" sz="2400"/>
                          <m:t>)</m:t>
                        </m:r>
                      </m:e>
                    </m:rad>
                    <m:r>
                      <a:rPr lang="en-IN" sz="2400" i="1" dirty="0" smtClean="0">
                        <a:latin typeface="Cambria Math" panose="02040503050406030204" pitchFamily="18" charset="0"/>
                        <a:ea typeface="Cambria Math" panose="02040503050406030204" pitchFamily="18" charset="0"/>
                      </a:rPr>
                      <m:t>×</m:t>
                    </m:r>
                  </m:oMath>
                </a14:m>
                <a:r>
                  <a:rPr lang="en-IN" sz="2400" dirty="0"/>
                  <a:t> 100</a:t>
                </a:r>
                <a:r>
                  <a:rPr lang="en-IN" sz="2400" dirty="0">
                    <a:latin typeface="Cambria Math" panose="02040503050406030204" pitchFamily="18" charset="0"/>
                    <a:ea typeface="Cambria Math" panose="02040503050406030204" pitchFamily="18" charset="0"/>
                  </a:rPr>
                  <a:t>%</a:t>
                </a:r>
              </a:p>
              <a:p>
                <a:pPr marL="0" indent="0">
                  <a:lnSpc>
                    <a:spcPct val="150000"/>
                  </a:lnSpc>
                  <a:buNone/>
                </a:pPr>
                <a:r>
                  <a:rPr lang="en-US" sz="2400" b="1" dirty="0"/>
                  <a:t>Root Mean Square Error </a:t>
                </a:r>
                <a:r>
                  <a:rPr lang="en-IN" sz="2400" b="1" dirty="0"/>
                  <a:t>(</a:t>
                </a:r>
                <a:r>
                  <a:rPr lang="en-US" sz="2400" b="1" dirty="0"/>
                  <a:t>RMSE</a:t>
                </a:r>
                <a:r>
                  <a:rPr lang="en-IN" sz="2400" b="1" dirty="0"/>
                  <a:t>)</a:t>
                </a:r>
              </a:p>
              <a:p>
                <a:pPr marL="0" indent="0">
                  <a:buNone/>
                </a:pPr>
                <a:r>
                  <a:rPr lang="en-US" sz="2400" dirty="0"/>
                  <a:t>RMSE</a:t>
                </a:r>
                <a:r>
                  <a:rPr lang="en-IN" sz="2400" dirty="0"/>
                  <a:t>(P|Q) = </a:t>
                </a:r>
                <a14:m>
                  <m:oMath xmlns:m="http://schemas.openxmlformats.org/officeDocument/2006/math">
                    <m:rad>
                      <m:radPr>
                        <m:degHide m:val="on"/>
                        <m:ctrlPr>
                          <a:rPr lang="en-IN" sz="2400" i="1" smtClean="0">
                            <a:latin typeface="Cambria Math" panose="02040503050406030204" pitchFamily="18" charset="0"/>
                          </a:rPr>
                        </m:ctrlPr>
                      </m:radPr>
                      <m:deg/>
                      <m:e>
                        <m:nary>
                          <m:naryPr>
                            <m:chr m:val="∑"/>
                            <m:ctrlPr>
                              <a:rPr lang="en-IN"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𝑖</m:t>
                                    </m:r>
                                  </m:sub>
                                </m:sSub>
                                <m:r>
                                  <m:rPr>
                                    <m:nor/>
                                  </m:rPr>
                                  <a:rPr lang="en-IN" sz="2400"/>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𝐿</m:t>
                            </m:r>
                          </m:e>
                        </m:nary>
                      </m:e>
                    </m:rad>
                    <m:r>
                      <a:rPr lang="en-IN" sz="2400" i="1" dirty="0" smtClean="0">
                        <a:latin typeface="Cambria Math" panose="02040503050406030204" pitchFamily="18" charset="0"/>
                        <a:ea typeface="Cambria Math" panose="02040503050406030204" pitchFamily="18" charset="0"/>
                      </a:rPr>
                      <m:t>×</m:t>
                    </m:r>
                  </m:oMath>
                </a14:m>
                <a:r>
                  <a:rPr lang="en-IN" sz="2400" dirty="0"/>
                  <a:t> 100</a:t>
                </a:r>
                <a:r>
                  <a:rPr lang="en-IN" sz="2400" dirty="0">
                    <a:latin typeface="Cambria Math" panose="02040503050406030204" pitchFamily="18" charset="0"/>
                    <a:ea typeface="Cambria Math" panose="02040503050406030204" pitchFamily="18" charset="0"/>
                  </a:rPr>
                  <a:t>%</a:t>
                </a:r>
                <a:endParaRPr lang="en-IN" sz="2400" dirty="0"/>
              </a:p>
              <a:p>
                <a:pPr marL="0" indent="0">
                  <a:buNone/>
                </a:pPr>
                <a:endParaRPr lang="en-IN" sz="2400" dirty="0"/>
              </a:p>
              <a:p>
                <a:pPr marL="0" indent="0">
                  <a:buNone/>
                </a:pPr>
                <a:r>
                  <a:rPr lang="en-IN" sz="2400" dirty="0"/>
                  <a:t>P – </a:t>
                </a:r>
                <a:r>
                  <a:rPr lang="en-IN" sz="2400" b="1" dirty="0"/>
                  <a:t>Original signal	</a:t>
                </a:r>
              </a:p>
              <a:p>
                <a:pPr marL="0" indent="0">
                  <a:buNone/>
                </a:pPr>
                <a:r>
                  <a:rPr lang="en-IN" sz="2400" dirty="0"/>
                  <a:t>Q –</a:t>
                </a:r>
                <a:r>
                  <a:rPr lang="en-IN" sz="2400" b="1" dirty="0"/>
                  <a:t> Erroneous signal	</a:t>
                </a:r>
              </a:p>
              <a:p>
                <a:pPr marL="0" indent="0">
                  <a:buNone/>
                </a:pPr>
                <a:r>
                  <a:rPr lang="en-IN" sz="2400" dirty="0"/>
                  <a:t>L – </a:t>
                </a:r>
                <a:r>
                  <a:rPr lang="en-IN" sz="2400" b="1" dirty="0"/>
                  <a:t>Length of  signal P and Q</a:t>
                </a:r>
              </a:p>
              <a:p>
                <a:pPr marL="0" indent="0">
                  <a:buNone/>
                </a:pPr>
                <a14:m>
                  <m:oMath xmlns:m="http://schemas.openxmlformats.org/officeDocument/2006/math">
                    <m:sSub>
                      <m:sSubPr>
                        <m:ctrlPr>
                          <a:rPr lang="en-IN" sz="2400" b="1"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𝑖</m:t>
                        </m:r>
                      </m:sub>
                    </m:sSub>
                  </m:oMath>
                </a14:m>
                <a:r>
                  <a:rPr lang="en-IN" sz="2400" b="1" dirty="0"/>
                  <a:t>, </a:t>
                </a:r>
                <a14:m>
                  <m:oMath xmlns:m="http://schemas.openxmlformats.org/officeDocument/2006/math">
                    <m:sSub>
                      <m:sSubPr>
                        <m:ctrlPr>
                          <a:rPr lang="en-IN" sz="2400" b="1"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𝑖</m:t>
                        </m:r>
                      </m:sub>
                    </m:sSub>
                    <m:r>
                      <a:rPr lang="en-US" sz="2400" b="1" i="1" smtClean="0">
                        <a:latin typeface="Cambria Math" panose="02040503050406030204" pitchFamily="18" charset="0"/>
                      </a:rPr>
                      <m:t>−</m:t>
                    </m:r>
                    <m:sSup>
                      <m:sSupPr>
                        <m:ctrlPr>
                          <a:rPr lang="en-IN" sz="2400" b="1" i="1">
                            <a:latin typeface="Cambria Math" panose="02040503050406030204" pitchFamily="18" charset="0"/>
                          </a:rPr>
                        </m:ctrlPr>
                      </m:sSupPr>
                      <m:e>
                        <m:r>
                          <a:rPr lang="en-US" sz="2400" b="1" i="1">
                            <a:latin typeface="Cambria Math" panose="02040503050406030204" pitchFamily="18" charset="0"/>
                          </a:rPr>
                          <m:t>𝒊</m:t>
                        </m:r>
                      </m:e>
                      <m:sup>
                        <m:r>
                          <a:rPr lang="en-US" sz="2400" b="1" i="1">
                            <a:latin typeface="Cambria Math" panose="02040503050406030204" pitchFamily="18" charset="0"/>
                          </a:rPr>
                          <m:t>𝒕𝒉</m:t>
                        </m:r>
                      </m:sup>
                    </m:sSup>
                  </m:oMath>
                </a14:m>
                <a:r>
                  <a:rPr lang="en-IN" sz="2400" b="1" dirty="0"/>
                  <a:t> data point in P and Q</a:t>
                </a:r>
                <a:endParaRPr lang="en-IN" sz="2400" dirty="0"/>
              </a:p>
              <a:p>
                <a:pPr marL="0" indent="0">
                  <a:buNone/>
                </a:pPr>
                <a:endParaRPr lang="en-IN"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76325" y="1153840"/>
                <a:ext cx="7391350" cy="4914900"/>
              </a:xfrm>
              <a:blipFill rotWithShape="0">
                <a:blip r:embed="rId2"/>
                <a:stretch>
                  <a:fillRect l="-1320" t="-991" b="-6072"/>
                </a:stretch>
              </a:blipFill>
            </p:spPr>
            <p:txBody>
              <a:bodyPr/>
              <a:lstStyle/>
              <a:p>
                <a:r>
                  <a:rPr lang="en-IN">
                    <a:noFill/>
                  </a:rPr>
                  <a:t> </a:t>
                </a:r>
              </a:p>
            </p:txBody>
          </p:sp>
        </mc:Fallback>
      </mc:AlternateContent>
      <p:sp>
        <p:nvSpPr>
          <p:cNvPr id="2" name="Down Arrow 1"/>
          <p:cNvSpPr/>
          <p:nvPr/>
        </p:nvSpPr>
        <p:spPr bwMode="auto">
          <a:xfrm>
            <a:off x="7380312" y="1978348"/>
            <a:ext cx="360040" cy="288032"/>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7" name="Down Arrow 6"/>
          <p:cNvSpPr/>
          <p:nvPr/>
        </p:nvSpPr>
        <p:spPr bwMode="auto">
          <a:xfrm>
            <a:off x="7380312" y="3432672"/>
            <a:ext cx="360040" cy="288032"/>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259649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781050" y="1143000"/>
                <a:ext cx="8134350" cy="4914900"/>
              </a:xfrm>
            </p:spPr>
            <p:txBody>
              <a:bodyPr/>
              <a:lstStyle/>
              <a:p>
                <a:pPr marL="0" indent="0">
                  <a:lnSpc>
                    <a:spcPct val="150000"/>
                  </a:lnSpc>
                  <a:buNone/>
                </a:pPr>
                <a:r>
                  <a:rPr lang="en-US" sz="2400" b="1" dirty="0"/>
                  <a:t>Peak Signal to Noise Ratio </a:t>
                </a:r>
                <a:r>
                  <a:rPr lang="en-IN" sz="2400" b="1" dirty="0"/>
                  <a:t>(</a:t>
                </a:r>
                <a:r>
                  <a:rPr lang="en-US" sz="2400" b="1" dirty="0"/>
                  <a:t>PSNR</a:t>
                </a:r>
                <a:r>
                  <a:rPr lang="en-IN" sz="2400" b="1" dirty="0"/>
                  <a:t>)</a:t>
                </a:r>
              </a:p>
              <a:p>
                <a:pPr marL="0" indent="0">
                  <a:lnSpc>
                    <a:spcPct val="150000"/>
                  </a:lnSpc>
                  <a:buNone/>
                </a:pPr>
                <a:r>
                  <a:rPr lang="en-US" sz="2400" dirty="0">
                    <a:latin typeface="Cambria Math" panose="02040503050406030204" pitchFamily="18" charset="0"/>
                    <a:ea typeface="Cambria Math" panose="02040503050406030204" pitchFamily="18" charset="0"/>
                  </a:rPr>
                  <a:t>PSNR</a:t>
                </a:r>
                <a:r>
                  <a:rPr lang="en-IN" sz="2400" dirty="0"/>
                  <a:t>(P|Q) = 20</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𝑙𝑜𝑔</m:t>
                        </m:r>
                      </m:e>
                      <m:sub>
                        <m:r>
                          <a:rPr lang="en-US" sz="2400" b="0" i="1" smtClean="0">
                            <a:latin typeface="Cambria Math" panose="02040503050406030204" pitchFamily="18" charset="0"/>
                          </a:rPr>
                          <m:t>10</m:t>
                        </m:r>
                      </m:sub>
                    </m:sSub>
                  </m:oMath>
                </a14:m>
                <a:r>
                  <a:rPr lang="en-IN" sz="2400" dirty="0"/>
                  <a:t>{</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𝑚𝑎𝑥</m:t>
                        </m:r>
                      </m:sub>
                    </m:sSub>
                  </m:oMath>
                </a14:m>
                <a:r>
                  <a:rPr lang="en-IN" sz="2400" dirty="0"/>
                  <a:t>/[RMSE]}</a:t>
                </a:r>
              </a:p>
              <a:p>
                <a:pPr marL="0" indent="0">
                  <a:lnSpc>
                    <a:spcPct val="150000"/>
                  </a:lnSpc>
                  <a:buNone/>
                </a:pPr>
                <a:r>
                  <a:rPr lang="en-US" sz="2400" b="1" dirty="0"/>
                  <a:t>Correlation </a:t>
                </a:r>
                <a:r>
                  <a:rPr lang="en-IN" sz="2400" b="1" dirty="0"/>
                  <a:t>(</a:t>
                </a:r>
                <a:r>
                  <a:rPr lang="en-US" sz="2400" b="1" dirty="0"/>
                  <a:t>CORR</a:t>
                </a:r>
                <a:r>
                  <a:rPr lang="en-IN" sz="2400" b="1" dirty="0"/>
                  <a:t>)</a:t>
                </a:r>
              </a:p>
              <a:p>
                <a:pPr marL="0" indent="0">
                  <a:buNone/>
                </a:pPr>
                <a:r>
                  <a:rPr lang="en-US" sz="2400" dirty="0"/>
                  <a:t>CORR</a:t>
                </a:r>
                <a:r>
                  <a:rPr lang="en-IN" sz="2400" dirty="0"/>
                  <a:t>(P|Q) = </a:t>
                </a:r>
                <a14:m>
                  <m:oMath xmlns:m="http://schemas.openxmlformats.org/officeDocument/2006/math">
                    <m:f>
                      <m:fPr>
                        <m:ctrlPr>
                          <a:rPr lang="en-IN" sz="2400" i="1" smtClean="0">
                            <a:latin typeface="Cambria Math" panose="02040503050406030204" pitchFamily="18" charset="0"/>
                          </a:rPr>
                        </m:ctrlPr>
                      </m:fPr>
                      <m:num>
                        <m:nary>
                          <m:naryPr>
                            <m:chr m:val="∑"/>
                            <m:ctrlPr>
                              <a:rPr lang="en-IN" sz="240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r>
                              <m:rPr>
                                <m:nor/>
                              </m:rPr>
                              <a:rPr lang="en-IN" sz="2400"/>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𝑚</m:t>
                                </m:r>
                              </m:sub>
                            </m:sSub>
                            <m:r>
                              <m:rPr>
                                <m:nor/>
                              </m:rPr>
                              <a:rPr lang="en-IN" sz="2400"/>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𝑚</m:t>
                                </m:r>
                              </m:sub>
                            </m:sSub>
                            <m:r>
                              <m:rPr>
                                <m:nor/>
                              </m:rPr>
                              <a:rPr lang="en-IN" sz="2400"/>
                              <m:t>)</m:t>
                            </m:r>
                          </m:e>
                        </m:nary>
                      </m:num>
                      <m:den>
                        <m:nary>
                          <m:naryPr>
                            <m:chr m:val="∑"/>
                            <m:ctrlPr>
                              <a:rPr lang="en-IN"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sSup>
                              <m:sSupPr>
                                <m:ctrlPr>
                                  <a:rPr lang="en-IN" sz="2400" i="1" smtClean="0">
                                    <a:latin typeface="Cambria Math" panose="02040503050406030204" pitchFamily="18" charset="0"/>
                                  </a:rPr>
                                </m:ctrlPr>
                              </m:sSupPr>
                              <m:e>
                                <m:r>
                                  <m:rPr>
                                    <m:nor/>
                                  </m:rPr>
                                  <a:rPr lang="en-IN" sz="2400"/>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𝑚</m:t>
                                    </m:r>
                                  </m:sub>
                                </m:sSub>
                                <m:r>
                                  <m:rPr>
                                    <m:nor/>
                                  </m:rPr>
                                  <a:rPr lang="en-IN" sz="2400"/>
                                  <m:t>)</m:t>
                                </m:r>
                              </m:e>
                              <m:sup>
                                <m:r>
                                  <a:rPr lang="en-US" sz="2400" b="0" i="1" smtClean="0">
                                    <a:latin typeface="Cambria Math" panose="02040503050406030204" pitchFamily="18" charset="0"/>
                                  </a:rPr>
                                  <m:t>2</m:t>
                                </m:r>
                              </m:sup>
                            </m:sSup>
                            <m:nary>
                              <m:naryPr>
                                <m:chr m:val="∑"/>
                                <m:ctrlPr>
                                  <a:rPr lang="en-IN"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sSup>
                                  <m:sSupPr>
                                    <m:ctrlPr>
                                      <a:rPr lang="en-IN" sz="2400" i="1" smtClean="0">
                                        <a:latin typeface="Cambria Math" panose="02040503050406030204" pitchFamily="18" charset="0"/>
                                      </a:rPr>
                                    </m:ctrlPr>
                                  </m:sSupPr>
                                  <m:e>
                                    <m:r>
                                      <m:rPr>
                                        <m:nor/>
                                      </m:rPr>
                                      <a:rPr lang="en-IN" sz="2400"/>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𝑚</m:t>
                                        </m:r>
                                      </m:sub>
                                    </m:sSub>
                                    <m:r>
                                      <m:rPr>
                                        <m:nor/>
                                      </m:rPr>
                                      <a:rPr lang="en-IN" sz="2400"/>
                                      <m:t>)</m:t>
                                    </m:r>
                                  </m:e>
                                  <m:sup>
                                    <m:r>
                                      <a:rPr lang="en-US" sz="2400" b="0" i="1" smtClean="0">
                                        <a:latin typeface="Cambria Math" panose="02040503050406030204" pitchFamily="18" charset="0"/>
                                      </a:rPr>
                                      <m:t>2</m:t>
                                    </m:r>
                                  </m:sup>
                                </m:sSup>
                              </m:e>
                            </m:nary>
                          </m:e>
                        </m:nary>
                      </m:den>
                    </m:f>
                  </m:oMath>
                </a14:m>
                <a:endParaRPr lang="en-US" sz="2400" b="0" dirty="0"/>
              </a:p>
              <a:p>
                <a:pPr marL="0" indent="0">
                  <a:buNone/>
                </a:pPr>
                <a:endParaRPr lang="en-IN" sz="2400" dirty="0"/>
              </a:p>
              <a:p>
                <a:pPr marL="0" indent="0">
                  <a:buNone/>
                </a:pPr>
                <a:r>
                  <a:rPr lang="en-IN" sz="2400" dirty="0"/>
                  <a:t>L – </a:t>
                </a:r>
                <a:r>
                  <a:rPr lang="en-IN" sz="2400" b="1" dirty="0"/>
                  <a:t>Length of  signal P and Q</a:t>
                </a:r>
              </a:p>
              <a:p>
                <a:pPr marL="0" indent="0">
                  <a:buNone/>
                </a:pPr>
                <a14:m>
                  <m:oMath xmlns:m="http://schemas.openxmlformats.org/officeDocument/2006/math">
                    <m:sSub>
                      <m:sSubPr>
                        <m:ctrlPr>
                          <a:rPr lang="en-IN" sz="2400" b="1"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sub>
                    </m:sSub>
                    <m:r>
                      <a:rPr lang="en-US" sz="2400" b="1" i="0" smtClean="0">
                        <a:latin typeface="Cambria Math" panose="02040503050406030204" pitchFamily="18" charset="0"/>
                      </a:rPr>
                      <m:t>− </m:t>
                    </m:r>
                  </m:oMath>
                </a14:m>
                <a:r>
                  <a:rPr lang="en-IN" sz="2400" b="1" dirty="0"/>
                  <a:t>Mean of signal P	</a:t>
                </a:r>
              </a:p>
              <a:p>
                <a:pPr marL="0" indent="0">
                  <a:buNone/>
                </a:pPr>
                <a14:m>
                  <m:oMath xmlns:m="http://schemas.openxmlformats.org/officeDocument/2006/math">
                    <m:sSub>
                      <m:sSubPr>
                        <m:ctrlPr>
                          <a:rPr lang="en-IN" sz="2400" b="1"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𝑚</m:t>
                        </m:r>
                      </m:sub>
                    </m:sSub>
                    <m:r>
                      <a:rPr lang="en-US" sz="2400" b="1" i="0" smtClean="0">
                        <a:latin typeface="Cambria Math" panose="02040503050406030204" pitchFamily="18" charset="0"/>
                      </a:rPr>
                      <m:t>− </m:t>
                    </m:r>
                  </m:oMath>
                </a14:m>
                <a:r>
                  <a:rPr lang="en-IN" sz="2400" b="1" dirty="0"/>
                  <a:t>Mean of signal Q</a:t>
                </a:r>
                <a:endParaRPr lang="en-US" sz="2400" b="1" i="1" dirty="0">
                  <a:latin typeface="Cambria Math" panose="02040503050406030204" pitchFamily="18" charset="0"/>
                </a:endParaRPr>
              </a:p>
              <a:p>
                <a:pPr marL="0" indent="0">
                  <a:buNone/>
                </a:pPr>
                <a14:m>
                  <m:oMath xmlns:m="http://schemas.openxmlformats.org/officeDocument/2006/math">
                    <m:sSub>
                      <m:sSubPr>
                        <m:ctrlPr>
                          <a:rPr lang="en-IN" sz="2400" b="1"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𝑚𝑎𝑥</m:t>
                        </m:r>
                      </m:sub>
                    </m:sSub>
                    <m:r>
                      <a:rPr lang="en-US" sz="2400" b="1" i="1" smtClean="0">
                        <a:latin typeface="Cambria Math" panose="02040503050406030204" pitchFamily="18" charset="0"/>
                      </a:rPr>
                      <m:t>− </m:t>
                    </m:r>
                  </m:oMath>
                </a14:m>
                <a:r>
                  <a:rPr lang="en-IN" sz="2400" b="1" dirty="0"/>
                  <a:t>Maximum value of signal </a:t>
                </a:r>
              </a:p>
              <a:p>
                <a:pPr marL="0" indent="0">
                  <a:buNone/>
                </a:pPr>
                <a:endParaRPr lang="en-IN" sz="2400" dirty="0"/>
              </a:p>
              <a:p>
                <a:pPr marL="0" indent="0">
                  <a:buNone/>
                </a:pPr>
                <a:endParaRPr lang="en-IN" sz="2400" dirty="0"/>
              </a:p>
              <a:p>
                <a:pPr marL="0" indent="0">
                  <a:buNone/>
                </a:pPr>
                <a:endParaRPr lang="en-IN" sz="2400" dirty="0">
                  <a:latin typeface="Cambria Math" panose="02040503050406030204" pitchFamily="18" charset="0"/>
                  <a:ea typeface="Cambria Math" panose="02040503050406030204" pitchFamily="18" charset="0"/>
                </a:endParaRPr>
              </a:p>
              <a:p>
                <a:pPr marL="0" indent="0">
                  <a:buNone/>
                </a:pPr>
                <a:endParaRPr lang="en-IN"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781050" y="1143000"/>
                <a:ext cx="8134350" cy="4914900"/>
              </a:xfrm>
              <a:blipFill rotWithShape="0">
                <a:blip r:embed="rId2"/>
                <a:stretch>
                  <a:fillRect l="-1124" b="-3722"/>
                </a:stretch>
              </a:blipFill>
            </p:spPr>
            <p:txBody>
              <a:bodyPr/>
              <a:lstStyle/>
              <a:p>
                <a:r>
                  <a:rPr lang="en-IN">
                    <a:noFill/>
                  </a:rPr>
                  <a:t> </a:t>
                </a:r>
              </a:p>
            </p:txBody>
          </p:sp>
        </mc:Fallback>
      </mc:AlternateContent>
      <p:sp>
        <p:nvSpPr>
          <p:cNvPr id="6" name="Title 1"/>
          <p:cNvSpPr txBox="1">
            <a:spLocks noGrp="1"/>
          </p:cNvSpPr>
          <p:nvPr>
            <p:ph type="title"/>
          </p:nvPr>
        </p:nvSpPr>
        <p:spPr bwMode="auto">
          <a:xfrm>
            <a:off x="962025"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sz="2800" kern="0" dirty="0"/>
              <a:t>PERFORMANCE INDICES</a:t>
            </a:r>
            <a:endParaRPr lang="en-IN" sz="2800" kern="0" dirty="0"/>
          </a:p>
        </p:txBody>
      </p:sp>
      <p:sp>
        <p:nvSpPr>
          <p:cNvPr id="9" name="Down Arrow 8"/>
          <p:cNvSpPr/>
          <p:nvPr/>
        </p:nvSpPr>
        <p:spPr bwMode="auto">
          <a:xfrm rot="10800000">
            <a:off x="6804248" y="1916832"/>
            <a:ext cx="360040" cy="288032"/>
          </a:xfrm>
          <a:prstGeom prst="downArrow">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5" name="Rectangle 14"/>
          <p:cNvSpPr/>
          <p:nvPr/>
        </p:nvSpPr>
        <p:spPr>
          <a:xfrm>
            <a:off x="7191300" y="3261605"/>
            <a:ext cx="410690"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16" name="Rectangle 15"/>
          <p:cNvSpPr/>
          <p:nvPr/>
        </p:nvSpPr>
        <p:spPr>
          <a:xfrm>
            <a:off x="6754878" y="3261604"/>
            <a:ext cx="458780"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Tree>
    <p:extLst>
      <p:ext uri="{BB962C8B-B14F-4D97-AF65-F5344CB8AC3E}">
        <p14:creationId xmlns:p14="http://schemas.microsoft.com/office/powerpoint/2010/main" val="2468225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ext Box 1"/>
          <p:cNvSpPr txBox="1">
            <a:spLocks noChangeArrowheads="1"/>
          </p:cNvSpPr>
          <p:nvPr/>
        </p:nvSpPr>
        <p:spPr bwMode="auto">
          <a:xfrm>
            <a:off x="971600" y="12846"/>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ACRONYMS</a:t>
            </a:r>
          </a:p>
        </p:txBody>
      </p:sp>
      <p:sp>
        <p:nvSpPr>
          <p:cNvPr id="6" name="Text Box 2"/>
          <p:cNvSpPr txBox="1">
            <a:spLocks noChangeArrowheads="1"/>
          </p:cNvSpPr>
          <p:nvPr/>
        </p:nvSpPr>
        <p:spPr bwMode="auto">
          <a:xfrm>
            <a:off x="827584" y="1608210"/>
            <a:ext cx="82296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lgn="just">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PSO – Particle Swarm Optimization</a:t>
            </a:r>
          </a:p>
          <a:p>
            <a:pPr algn="just">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HOA – Hippopotamus Optimization Algorithm</a:t>
            </a:r>
          </a:p>
          <a:p>
            <a:pPr algn="just">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LSTM – Long Short Term Memory</a:t>
            </a:r>
          </a:p>
          <a:p>
            <a:pPr algn="just">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MLPNN – Multi-Layer Perceptron Neural Network</a:t>
            </a:r>
          </a:p>
          <a:p>
            <a:pPr algn="just">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PPG</a:t>
            </a:r>
            <a:r>
              <a:rPr lang="en-US" altLang="en-US" sz="2400" b="0" dirty="0">
                <a:solidFill>
                  <a:srgbClr val="000000"/>
                </a:solidFill>
              </a:rPr>
              <a:t> – </a:t>
            </a:r>
            <a:r>
              <a:rPr lang="en-US" sz="2800" b="0" dirty="0" err="1">
                <a:solidFill>
                  <a:srgbClr val="000000"/>
                </a:solidFill>
                <a:cs typeface="Times New Roman" panose="02020603050405020304" pitchFamily="18" charset="0"/>
              </a:rPr>
              <a:t>PhotoPlethysmoGraph</a:t>
            </a:r>
            <a:endParaRPr lang="en-US" sz="2800" b="0" dirty="0">
              <a:solidFill>
                <a:srgbClr val="000000"/>
              </a:solidFill>
              <a:cs typeface="Times New Roman" panose="02020603050405020304" pitchFamily="18" charset="0"/>
            </a:endParaRPr>
          </a:p>
          <a:p>
            <a:pPr algn="just">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EEG – </a:t>
            </a:r>
            <a:r>
              <a:rPr lang="en-IN" sz="2800" b="0" dirty="0" err="1">
                <a:solidFill>
                  <a:srgbClr val="000000"/>
                </a:solidFill>
                <a:cs typeface="Times New Roman" panose="02020603050405020304" pitchFamily="18" charset="0"/>
              </a:rPr>
              <a:t>ElectroEncephaloGraph</a:t>
            </a:r>
            <a:endParaRPr lang="en-IN" sz="2800" b="0" dirty="0">
              <a:solidFill>
                <a:srgbClr val="000000"/>
              </a:solidFill>
              <a:cs typeface="Times New Roman" panose="02020603050405020304" pitchFamily="18" charset="0"/>
            </a:endParaRPr>
          </a:p>
          <a:p>
            <a:pPr algn="just">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ECG – </a:t>
            </a:r>
            <a:r>
              <a:rPr lang="en-IN" sz="2800" b="0" dirty="0" err="1">
                <a:solidFill>
                  <a:srgbClr val="000000"/>
                </a:solidFill>
                <a:cs typeface="Times New Roman" panose="02020603050405020304" pitchFamily="18" charset="0"/>
              </a:rPr>
              <a:t>ElectroCardioGraph</a:t>
            </a:r>
            <a:r>
              <a:rPr lang="en-IN" sz="2800" b="0" dirty="0">
                <a:solidFill>
                  <a:srgbClr val="000000"/>
                </a:solidFill>
                <a:cs typeface="Times New Roman" panose="02020603050405020304" pitchFamily="18" charset="0"/>
              </a:rPr>
              <a:t> </a:t>
            </a:r>
          </a:p>
          <a:p>
            <a:pPr algn="just">
              <a:spcBef>
                <a:spcPts val="800"/>
              </a:spcBef>
              <a:buFont typeface="Wingdings" panose="05000000000000000000" pitchFamily="2" charset="2"/>
              <a:buChar char="Ø"/>
            </a:pPr>
            <a:endParaRPr lang="en-IN" sz="2800" b="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3036230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graphicFrame>
        <p:nvGraphicFramePr>
          <p:cNvPr id="5" name="Table 4"/>
          <p:cNvGraphicFramePr>
            <a:graphicFrameLocks noGrp="1"/>
          </p:cNvGraphicFramePr>
          <p:nvPr>
            <p:extLst>
              <p:ext uri="{D42A27DB-BD31-4B8C-83A1-F6EECF244321}">
                <p14:modId xmlns:p14="http://schemas.microsoft.com/office/powerpoint/2010/main" val="2010647579"/>
              </p:ext>
            </p:extLst>
          </p:nvPr>
        </p:nvGraphicFramePr>
        <p:xfrm>
          <a:off x="899592" y="1052736"/>
          <a:ext cx="7938323" cy="2103120"/>
        </p:xfrm>
        <a:graphic>
          <a:graphicData uri="http://schemas.openxmlformats.org/drawingml/2006/table">
            <a:tbl>
              <a:tblPr firstRow="1" bandRow="1">
                <a:tableStyleId>{5C22544A-7EE6-4342-B048-85BDC9FD1C3A}</a:tableStyleId>
              </a:tblPr>
              <a:tblGrid>
                <a:gridCol w="2017420">
                  <a:extLst>
                    <a:ext uri="{9D8B030D-6E8A-4147-A177-3AD203B41FA5}">
                      <a16:colId xmlns:a16="http://schemas.microsoft.com/office/drawing/2014/main" val="20000"/>
                    </a:ext>
                  </a:extLst>
                </a:gridCol>
                <a:gridCol w="1022508">
                  <a:extLst>
                    <a:ext uri="{9D8B030D-6E8A-4147-A177-3AD203B41FA5}">
                      <a16:colId xmlns:a16="http://schemas.microsoft.com/office/drawing/2014/main" val="20001"/>
                    </a:ext>
                  </a:extLst>
                </a:gridCol>
                <a:gridCol w="942509">
                  <a:extLst>
                    <a:ext uri="{9D8B030D-6E8A-4147-A177-3AD203B41FA5}">
                      <a16:colId xmlns:a16="http://schemas.microsoft.com/office/drawing/2014/main" val="20002"/>
                    </a:ext>
                  </a:extLst>
                </a:gridCol>
                <a:gridCol w="809588">
                  <a:extLst>
                    <a:ext uri="{9D8B030D-6E8A-4147-A177-3AD203B41FA5}">
                      <a16:colId xmlns:a16="http://schemas.microsoft.com/office/drawing/2014/main" val="20003"/>
                    </a:ext>
                  </a:extLst>
                </a:gridCol>
                <a:gridCol w="1141806">
                  <a:extLst>
                    <a:ext uri="{9D8B030D-6E8A-4147-A177-3AD203B41FA5}">
                      <a16:colId xmlns:a16="http://schemas.microsoft.com/office/drawing/2014/main" val="20004"/>
                    </a:ext>
                  </a:extLst>
                </a:gridCol>
                <a:gridCol w="982333">
                  <a:extLst>
                    <a:ext uri="{9D8B030D-6E8A-4147-A177-3AD203B41FA5}">
                      <a16:colId xmlns:a16="http://schemas.microsoft.com/office/drawing/2014/main" val="20005"/>
                    </a:ext>
                  </a:extLst>
                </a:gridCol>
                <a:gridCol w="1022159">
                  <a:extLst>
                    <a:ext uri="{9D8B030D-6E8A-4147-A177-3AD203B41FA5}">
                      <a16:colId xmlns:a16="http://schemas.microsoft.com/office/drawing/2014/main" val="20006"/>
                    </a:ext>
                  </a:extLst>
                </a:gridCol>
              </a:tblGrid>
              <a:tr h="590567">
                <a:tc>
                  <a:txBody>
                    <a:bodyPr/>
                    <a:lstStyle/>
                    <a:p>
                      <a:endParaRPr lang="en-IN" b="0" dirty="0"/>
                    </a:p>
                  </a:txBody>
                  <a:tcPr/>
                </a:tc>
                <a:tc gridSpan="3">
                  <a:txBody>
                    <a:bodyPr/>
                    <a:lstStyle/>
                    <a:p>
                      <a:pPr algn="ctr"/>
                      <a:r>
                        <a:rPr lang="en-US" dirty="0"/>
                        <a:t>Error between </a:t>
                      </a:r>
                      <a:r>
                        <a:rPr lang="en-US" dirty="0" err="1"/>
                        <a:t>stego</a:t>
                      </a:r>
                      <a:r>
                        <a:rPr lang="en-US" dirty="0"/>
                        <a:t> and Original data</a:t>
                      </a:r>
                      <a:endParaRPr lang="en-IN" dirty="0"/>
                    </a:p>
                  </a:txBody>
                  <a:tcPr/>
                </a:tc>
                <a:tc hMerge="1">
                  <a:txBody>
                    <a:bodyPr/>
                    <a:lstStyle/>
                    <a:p>
                      <a:endParaRPr lang="en-IN" dirty="0"/>
                    </a:p>
                  </a:txBody>
                  <a:tcPr/>
                </a:tc>
                <a:tc hMerge="1">
                  <a:txBody>
                    <a:bodyPr/>
                    <a:lstStyle/>
                    <a:p>
                      <a:endParaRPr lang="en-IN" dirty="0"/>
                    </a:p>
                  </a:txBody>
                  <a:tcPr/>
                </a:tc>
                <a:tc gridSpan="3">
                  <a:txBody>
                    <a:bodyPr/>
                    <a:lstStyle/>
                    <a:p>
                      <a:pPr algn="ctr"/>
                      <a:r>
                        <a:rPr lang="en-US" dirty="0"/>
                        <a:t>Error between</a:t>
                      </a:r>
                      <a:r>
                        <a:rPr lang="en-US" baseline="0" dirty="0"/>
                        <a:t> reconstructed and original data</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42154">
                <a:tc>
                  <a:txBody>
                    <a:bodyPr/>
                    <a:lstStyle/>
                    <a:p>
                      <a:r>
                        <a:rPr lang="en-US" b="1" dirty="0"/>
                        <a:t>No. of Secret bits</a:t>
                      </a:r>
                      <a:endParaRPr lang="en-IN" b="1" dirty="0"/>
                    </a:p>
                  </a:txBody>
                  <a:tcPr/>
                </a:tc>
                <a:tc>
                  <a:txBody>
                    <a:bodyPr/>
                    <a:lstStyle/>
                    <a:p>
                      <a:r>
                        <a:rPr lang="en-US" b="1" dirty="0"/>
                        <a:t>PRD</a:t>
                      </a:r>
                      <a:endParaRPr lang="en-IN" b="1" dirty="0"/>
                    </a:p>
                  </a:txBody>
                  <a:tcPr/>
                </a:tc>
                <a:tc>
                  <a:txBody>
                    <a:bodyPr/>
                    <a:lstStyle/>
                    <a:p>
                      <a:r>
                        <a:rPr lang="en-US" b="1" dirty="0"/>
                        <a:t>RMSE</a:t>
                      </a:r>
                      <a:endParaRPr lang="en-IN" b="1" dirty="0"/>
                    </a:p>
                  </a:txBody>
                  <a:tcPr/>
                </a:tc>
                <a:tc>
                  <a:txBody>
                    <a:bodyPr/>
                    <a:lstStyle/>
                    <a:p>
                      <a:r>
                        <a:rPr lang="en-US" b="1" dirty="0"/>
                        <a:t>PSNR</a:t>
                      </a:r>
                      <a:endParaRPr lang="en-IN" b="1" dirty="0"/>
                    </a:p>
                  </a:txBody>
                  <a:tcPr/>
                </a:tc>
                <a:tc>
                  <a:txBody>
                    <a:bodyPr/>
                    <a:lstStyle/>
                    <a:p>
                      <a:r>
                        <a:rPr lang="en-US" b="1" dirty="0"/>
                        <a:t>PRD</a:t>
                      </a:r>
                      <a:endParaRPr lang="en-IN" b="1" dirty="0"/>
                    </a:p>
                  </a:txBody>
                  <a:tcPr/>
                </a:tc>
                <a:tc>
                  <a:txBody>
                    <a:bodyPr/>
                    <a:lstStyle/>
                    <a:p>
                      <a:r>
                        <a:rPr lang="en-US" b="1" dirty="0"/>
                        <a:t>RMSE</a:t>
                      </a:r>
                      <a:endParaRPr lang="en-IN" b="1" dirty="0"/>
                    </a:p>
                  </a:txBody>
                  <a:tcPr/>
                </a:tc>
                <a:tc>
                  <a:txBody>
                    <a:bodyPr/>
                    <a:lstStyle/>
                    <a:p>
                      <a:r>
                        <a:rPr lang="en-US" b="1" dirty="0"/>
                        <a:t>PSNR</a:t>
                      </a:r>
                      <a:endParaRPr lang="en-IN" b="1" dirty="0"/>
                    </a:p>
                  </a:txBody>
                  <a:tcPr/>
                </a:tc>
                <a:extLst>
                  <a:ext uri="{0D108BD9-81ED-4DB2-BD59-A6C34878D82A}">
                    <a16:rowId xmlns:a16="http://schemas.microsoft.com/office/drawing/2014/main" val="10001"/>
                  </a:ext>
                </a:extLst>
              </a:tr>
              <a:tr h="342154">
                <a:tc>
                  <a:txBody>
                    <a:bodyPr/>
                    <a:lstStyle/>
                    <a:p>
                      <a:r>
                        <a:rPr lang="en-US" dirty="0"/>
                        <a:t>1000</a:t>
                      </a:r>
                      <a:endParaRPr lang="en-IN" dirty="0"/>
                    </a:p>
                  </a:txBody>
                  <a:tcPr/>
                </a:tc>
                <a:tc>
                  <a:txBody>
                    <a:bodyPr/>
                    <a:lstStyle/>
                    <a:p>
                      <a:r>
                        <a:rPr lang="en-US" dirty="0"/>
                        <a:t>0.00002</a:t>
                      </a:r>
                      <a:endParaRPr lang="en-IN" dirty="0"/>
                    </a:p>
                  </a:txBody>
                  <a:tcPr/>
                </a:tc>
                <a:tc>
                  <a:txBody>
                    <a:bodyPr/>
                    <a:lstStyle/>
                    <a:p>
                      <a:r>
                        <a:rPr lang="en-US" dirty="0"/>
                        <a:t>0.0005</a:t>
                      </a:r>
                      <a:endParaRPr lang="en-IN" dirty="0"/>
                    </a:p>
                  </a:txBody>
                  <a:tcPr/>
                </a:tc>
                <a:tc>
                  <a:txBody>
                    <a:bodyPr/>
                    <a:lstStyle/>
                    <a:p>
                      <a:r>
                        <a:rPr lang="en-US" dirty="0"/>
                        <a:t>113.95</a:t>
                      </a:r>
                      <a:endParaRPr lang="en-IN" dirty="0"/>
                    </a:p>
                  </a:txBody>
                  <a:tcPr/>
                </a:tc>
                <a:tc>
                  <a:txBody>
                    <a:bodyPr/>
                    <a:lstStyle/>
                    <a:p>
                      <a:r>
                        <a:rPr lang="en-IN" dirty="0"/>
                        <a:t>0.000498</a:t>
                      </a:r>
                    </a:p>
                  </a:txBody>
                  <a:tcPr/>
                </a:tc>
                <a:tc>
                  <a:txBody>
                    <a:bodyPr/>
                    <a:lstStyle/>
                    <a:p>
                      <a:r>
                        <a:rPr lang="en-IN" dirty="0"/>
                        <a:t>0.00013</a:t>
                      </a:r>
                    </a:p>
                  </a:txBody>
                  <a:tcPr/>
                </a:tc>
                <a:tc>
                  <a:txBody>
                    <a:bodyPr/>
                    <a:lstStyle/>
                    <a:p>
                      <a:r>
                        <a:rPr lang="en-IN" dirty="0"/>
                        <a:t>114.168</a:t>
                      </a:r>
                    </a:p>
                  </a:txBody>
                  <a:tcPr/>
                </a:tc>
                <a:extLst>
                  <a:ext uri="{0D108BD9-81ED-4DB2-BD59-A6C34878D82A}">
                    <a16:rowId xmlns:a16="http://schemas.microsoft.com/office/drawing/2014/main" val="10002"/>
                  </a:ext>
                </a:extLst>
              </a:tr>
              <a:tr h="342154">
                <a:tc>
                  <a:txBody>
                    <a:bodyPr/>
                    <a:lstStyle/>
                    <a:p>
                      <a:r>
                        <a:rPr lang="en-US" dirty="0"/>
                        <a:t>2000</a:t>
                      </a:r>
                      <a:endParaRPr lang="en-IN" dirty="0"/>
                    </a:p>
                  </a:txBody>
                  <a:tcPr/>
                </a:tc>
                <a:tc>
                  <a:txBody>
                    <a:bodyPr/>
                    <a:lstStyle/>
                    <a:p>
                      <a:r>
                        <a:rPr lang="en-US" dirty="0"/>
                        <a:t>0.00002</a:t>
                      </a:r>
                      <a:endParaRPr lang="en-IN" dirty="0"/>
                    </a:p>
                  </a:txBody>
                  <a:tcPr/>
                </a:tc>
                <a:tc>
                  <a:txBody>
                    <a:bodyPr/>
                    <a:lstStyle/>
                    <a:p>
                      <a:r>
                        <a:rPr lang="en-US" dirty="0"/>
                        <a:t>0.0005</a:t>
                      </a:r>
                      <a:endParaRPr lang="en-IN" dirty="0"/>
                    </a:p>
                  </a:txBody>
                  <a:tcPr/>
                </a:tc>
                <a:tc>
                  <a:txBody>
                    <a:bodyPr/>
                    <a:lstStyle/>
                    <a:p>
                      <a:r>
                        <a:rPr lang="en-US" dirty="0"/>
                        <a:t>113.85</a:t>
                      </a:r>
                      <a:endParaRPr lang="en-IN" dirty="0"/>
                    </a:p>
                  </a:txBody>
                  <a:tcPr/>
                </a:tc>
                <a:tc>
                  <a:txBody>
                    <a:bodyPr/>
                    <a:lstStyle/>
                    <a:p>
                      <a:r>
                        <a:rPr lang="en-US" dirty="0"/>
                        <a:t>0.00014</a:t>
                      </a:r>
                      <a:endParaRPr lang="en-IN" dirty="0"/>
                    </a:p>
                  </a:txBody>
                  <a:tcPr/>
                </a:tc>
                <a:tc>
                  <a:txBody>
                    <a:bodyPr/>
                    <a:lstStyle/>
                    <a:p>
                      <a:r>
                        <a:rPr lang="en-US" dirty="0"/>
                        <a:t>0.00050</a:t>
                      </a:r>
                      <a:endParaRPr lang="en-IN" dirty="0"/>
                    </a:p>
                  </a:txBody>
                  <a:tcPr/>
                </a:tc>
                <a:tc>
                  <a:txBody>
                    <a:bodyPr/>
                    <a:lstStyle/>
                    <a:p>
                      <a:r>
                        <a:rPr lang="en-US" dirty="0"/>
                        <a:t>114.08</a:t>
                      </a:r>
                      <a:endParaRPr lang="en-IN" dirty="0"/>
                    </a:p>
                  </a:txBody>
                  <a:tcPr/>
                </a:tc>
                <a:extLst>
                  <a:ext uri="{0D108BD9-81ED-4DB2-BD59-A6C34878D82A}">
                    <a16:rowId xmlns:a16="http://schemas.microsoft.com/office/drawing/2014/main" val="10003"/>
                  </a:ext>
                </a:extLst>
              </a:tr>
              <a:tr h="342154">
                <a:tc>
                  <a:txBody>
                    <a:bodyPr/>
                    <a:lstStyle/>
                    <a:p>
                      <a:r>
                        <a:rPr lang="en-US" dirty="0"/>
                        <a:t>3000</a:t>
                      </a:r>
                      <a:endParaRPr lang="en-IN" dirty="0"/>
                    </a:p>
                  </a:txBody>
                  <a:tcPr/>
                </a:tc>
                <a:tc>
                  <a:txBody>
                    <a:bodyPr/>
                    <a:lstStyle/>
                    <a:p>
                      <a:r>
                        <a:rPr lang="en-US" dirty="0"/>
                        <a:t>0.00002</a:t>
                      </a:r>
                      <a:endParaRPr lang="en-IN" dirty="0"/>
                    </a:p>
                  </a:txBody>
                  <a:tcPr/>
                </a:tc>
                <a:tc>
                  <a:txBody>
                    <a:bodyPr/>
                    <a:lstStyle/>
                    <a:p>
                      <a:r>
                        <a:rPr lang="en-US" dirty="0"/>
                        <a:t>0.0005</a:t>
                      </a:r>
                      <a:endParaRPr lang="en-IN" dirty="0"/>
                    </a:p>
                  </a:txBody>
                  <a:tcPr/>
                </a:tc>
                <a:tc>
                  <a:txBody>
                    <a:bodyPr/>
                    <a:lstStyle/>
                    <a:p>
                      <a:r>
                        <a:rPr lang="en-US" dirty="0"/>
                        <a:t>113.60</a:t>
                      </a:r>
                      <a:endParaRPr lang="en-IN" dirty="0"/>
                    </a:p>
                  </a:txBody>
                  <a:tcPr/>
                </a:tc>
                <a:tc>
                  <a:txBody>
                    <a:bodyPr/>
                    <a:lstStyle/>
                    <a:p>
                      <a:r>
                        <a:rPr lang="en-US" dirty="0"/>
                        <a:t>0.000145</a:t>
                      </a:r>
                      <a:endParaRPr lang="en-IN" dirty="0"/>
                    </a:p>
                  </a:txBody>
                  <a:tcPr/>
                </a:tc>
                <a:tc>
                  <a:txBody>
                    <a:bodyPr/>
                    <a:lstStyle/>
                    <a:p>
                      <a:r>
                        <a:rPr lang="en-US" dirty="0"/>
                        <a:t>0.00051</a:t>
                      </a:r>
                      <a:endParaRPr lang="en-IN" dirty="0"/>
                    </a:p>
                  </a:txBody>
                  <a:tcPr/>
                </a:tc>
                <a:tc>
                  <a:txBody>
                    <a:bodyPr/>
                    <a:lstStyle/>
                    <a:p>
                      <a:r>
                        <a:rPr lang="en-US" dirty="0"/>
                        <a:t>113.87</a:t>
                      </a:r>
                      <a:endParaRPr lang="en-IN" dirty="0"/>
                    </a:p>
                  </a:txBody>
                  <a:tcPr/>
                </a:tc>
                <a:extLst>
                  <a:ext uri="{0D108BD9-81ED-4DB2-BD59-A6C34878D82A}">
                    <a16:rowId xmlns:a16="http://schemas.microsoft.com/office/drawing/2014/main" val="10004"/>
                  </a:ext>
                </a:extLst>
              </a:tr>
            </a:tbl>
          </a:graphicData>
        </a:graphic>
      </p:graphicFrame>
      <p:sp>
        <p:nvSpPr>
          <p:cNvPr id="6" name="Title 1"/>
          <p:cNvSpPr>
            <a:spLocks noGrp="1"/>
          </p:cNvSpPr>
          <p:nvPr>
            <p:ph type="title"/>
          </p:nvPr>
        </p:nvSpPr>
        <p:spPr>
          <a:xfrm>
            <a:off x="2305842" y="214536"/>
            <a:ext cx="5125820" cy="356735"/>
          </a:xfrm>
        </p:spPr>
        <p:txBody>
          <a:bodyPr/>
          <a:lstStyle/>
          <a:p>
            <a:r>
              <a:rPr lang="en-IN" sz="2800" dirty="0"/>
              <a:t>EXPERIMENTAL RESULTS</a:t>
            </a:r>
          </a:p>
        </p:txBody>
      </p:sp>
      <p:graphicFrame>
        <p:nvGraphicFramePr>
          <p:cNvPr id="2" name="Table 1">
            <a:extLst>
              <a:ext uri="{FF2B5EF4-FFF2-40B4-BE49-F238E27FC236}">
                <a16:creationId xmlns:a16="http://schemas.microsoft.com/office/drawing/2014/main" id="{5D7CB45D-100A-568A-577D-0F54342B2C36}"/>
              </a:ext>
            </a:extLst>
          </p:cNvPr>
          <p:cNvGraphicFramePr>
            <a:graphicFrameLocks noGrp="1"/>
          </p:cNvGraphicFramePr>
          <p:nvPr/>
        </p:nvGraphicFramePr>
        <p:xfrm>
          <a:off x="899592" y="4005064"/>
          <a:ext cx="8136905" cy="2103120"/>
        </p:xfrm>
        <a:graphic>
          <a:graphicData uri="http://schemas.openxmlformats.org/drawingml/2006/table">
            <a:tbl>
              <a:tblPr firstRow="1" bandRow="1">
                <a:tableStyleId>{5C22544A-7EE6-4342-B048-85BDC9FD1C3A}</a:tableStyleId>
              </a:tblPr>
              <a:tblGrid>
                <a:gridCol w="2067887">
                  <a:extLst>
                    <a:ext uri="{9D8B030D-6E8A-4147-A177-3AD203B41FA5}">
                      <a16:colId xmlns:a16="http://schemas.microsoft.com/office/drawing/2014/main" val="20000"/>
                    </a:ext>
                  </a:extLst>
                </a:gridCol>
                <a:gridCol w="1048087">
                  <a:extLst>
                    <a:ext uri="{9D8B030D-6E8A-4147-A177-3AD203B41FA5}">
                      <a16:colId xmlns:a16="http://schemas.microsoft.com/office/drawing/2014/main" val="20001"/>
                    </a:ext>
                  </a:extLst>
                </a:gridCol>
                <a:gridCol w="966086">
                  <a:extLst>
                    <a:ext uri="{9D8B030D-6E8A-4147-A177-3AD203B41FA5}">
                      <a16:colId xmlns:a16="http://schemas.microsoft.com/office/drawing/2014/main" val="20002"/>
                    </a:ext>
                  </a:extLst>
                </a:gridCol>
                <a:gridCol w="829840">
                  <a:extLst>
                    <a:ext uri="{9D8B030D-6E8A-4147-A177-3AD203B41FA5}">
                      <a16:colId xmlns:a16="http://schemas.microsoft.com/office/drawing/2014/main" val="20003"/>
                    </a:ext>
                  </a:extLst>
                </a:gridCol>
                <a:gridCol w="1170369">
                  <a:extLst>
                    <a:ext uri="{9D8B030D-6E8A-4147-A177-3AD203B41FA5}">
                      <a16:colId xmlns:a16="http://schemas.microsoft.com/office/drawing/2014/main" val="20004"/>
                    </a:ext>
                  </a:extLst>
                </a:gridCol>
                <a:gridCol w="1006907">
                  <a:extLst>
                    <a:ext uri="{9D8B030D-6E8A-4147-A177-3AD203B41FA5}">
                      <a16:colId xmlns:a16="http://schemas.microsoft.com/office/drawing/2014/main" val="20005"/>
                    </a:ext>
                  </a:extLst>
                </a:gridCol>
                <a:gridCol w="1047729">
                  <a:extLst>
                    <a:ext uri="{9D8B030D-6E8A-4147-A177-3AD203B41FA5}">
                      <a16:colId xmlns:a16="http://schemas.microsoft.com/office/drawing/2014/main" val="20006"/>
                    </a:ext>
                  </a:extLst>
                </a:gridCol>
              </a:tblGrid>
              <a:tr h="590567">
                <a:tc>
                  <a:txBody>
                    <a:bodyPr/>
                    <a:lstStyle/>
                    <a:p>
                      <a:endParaRPr lang="en-IN" dirty="0"/>
                    </a:p>
                  </a:txBody>
                  <a:tcPr/>
                </a:tc>
                <a:tc gridSpan="3">
                  <a:txBody>
                    <a:bodyPr/>
                    <a:lstStyle/>
                    <a:p>
                      <a:pPr algn="ctr"/>
                      <a:r>
                        <a:rPr lang="en-US" dirty="0"/>
                        <a:t>Error between </a:t>
                      </a:r>
                      <a:r>
                        <a:rPr lang="en-US" dirty="0" err="1"/>
                        <a:t>stego</a:t>
                      </a:r>
                      <a:r>
                        <a:rPr lang="en-US" dirty="0"/>
                        <a:t> and Original data</a:t>
                      </a:r>
                      <a:endParaRPr lang="en-IN" dirty="0"/>
                    </a:p>
                  </a:txBody>
                  <a:tcPr/>
                </a:tc>
                <a:tc hMerge="1">
                  <a:txBody>
                    <a:bodyPr/>
                    <a:lstStyle/>
                    <a:p>
                      <a:endParaRPr lang="en-IN" dirty="0"/>
                    </a:p>
                  </a:txBody>
                  <a:tcPr/>
                </a:tc>
                <a:tc hMerge="1">
                  <a:txBody>
                    <a:bodyPr/>
                    <a:lstStyle/>
                    <a:p>
                      <a:endParaRPr lang="en-IN" dirty="0"/>
                    </a:p>
                  </a:txBody>
                  <a:tcPr/>
                </a:tc>
                <a:tc gridSpan="3">
                  <a:txBody>
                    <a:bodyPr/>
                    <a:lstStyle/>
                    <a:p>
                      <a:pPr algn="ctr"/>
                      <a:r>
                        <a:rPr lang="en-US" dirty="0"/>
                        <a:t>Error between</a:t>
                      </a:r>
                      <a:r>
                        <a:rPr lang="en-US" baseline="0" dirty="0"/>
                        <a:t> reconstructed and original data</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42154">
                <a:tc>
                  <a:txBody>
                    <a:bodyPr/>
                    <a:lstStyle/>
                    <a:p>
                      <a:r>
                        <a:rPr lang="en-US" b="1" dirty="0"/>
                        <a:t>No. of Secret bits</a:t>
                      </a:r>
                      <a:endParaRPr lang="en-IN" b="1" dirty="0"/>
                    </a:p>
                  </a:txBody>
                  <a:tcPr/>
                </a:tc>
                <a:tc>
                  <a:txBody>
                    <a:bodyPr/>
                    <a:lstStyle/>
                    <a:p>
                      <a:r>
                        <a:rPr lang="en-US" b="1" dirty="0"/>
                        <a:t>PRD</a:t>
                      </a:r>
                      <a:endParaRPr lang="en-IN" b="1" dirty="0"/>
                    </a:p>
                  </a:txBody>
                  <a:tcPr/>
                </a:tc>
                <a:tc>
                  <a:txBody>
                    <a:bodyPr/>
                    <a:lstStyle/>
                    <a:p>
                      <a:r>
                        <a:rPr lang="en-US" b="1" dirty="0"/>
                        <a:t>RMSE</a:t>
                      </a:r>
                      <a:endParaRPr lang="en-IN" b="1" dirty="0"/>
                    </a:p>
                  </a:txBody>
                  <a:tcPr/>
                </a:tc>
                <a:tc>
                  <a:txBody>
                    <a:bodyPr/>
                    <a:lstStyle/>
                    <a:p>
                      <a:r>
                        <a:rPr lang="en-US" b="1" dirty="0"/>
                        <a:t>PSNR</a:t>
                      </a:r>
                      <a:endParaRPr lang="en-IN" b="1" dirty="0"/>
                    </a:p>
                  </a:txBody>
                  <a:tcPr/>
                </a:tc>
                <a:tc>
                  <a:txBody>
                    <a:bodyPr/>
                    <a:lstStyle/>
                    <a:p>
                      <a:r>
                        <a:rPr lang="en-US" b="1" dirty="0"/>
                        <a:t>PRD</a:t>
                      </a:r>
                      <a:endParaRPr lang="en-IN" b="1" dirty="0"/>
                    </a:p>
                  </a:txBody>
                  <a:tcPr/>
                </a:tc>
                <a:tc>
                  <a:txBody>
                    <a:bodyPr/>
                    <a:lstStyle/>
                    <a:p>
                      <a:r>
                        <a:rPr lang="en-US" b="1" dirty="0"/>
                        <a:t>RMSE</a:t>
                      </a:r>
                      <a:endParaRPr lang="en-IN" b="1" dirty="0"/>
                    </a:p>
                  </a:txBody>
                  <a:tcPr/>
                </a:tc>
                <a:tc>
                  <a:txBody>
                    <a:bodyPr/>
                    <a:lstStyle/>
                    <a:p>
                      <a:r>
                        <a:rPr lang="en-US" b="1" dirty="0"/>
                        <a:t>PSNR</a:t>
                      </a:r>
                      <a:endParaRPr lang="en-IN" b="1" dirty="0"/>
                    </a:p>
                  </a:txBody>
                  <a:tcPr/>
                </a:tc>
                <a:extLst>
                  <a:ext uri="{0D108BD9-81ED-4DB2-BD59-A6C34878D82A}">
                    <a16:rowId xmlns:a16="http://schemas.microsoft.com/office/drawing/2014/main" val="10001"/>
                  </a:ext>
                </a:extLst>
              </a:tr>
              <a:tr h="342154">
                <a:tc>
                  <a:txBody>
                    <a:bodyPr/>
                    <a:lstStyle/>
                    <a:p>
                      <a:r>
                        <a:rPr lang="en-US" dirty="0"/>
                        <a:t>1000</a:t>
                      </a:r>
                      <a:endParaRPr lang="en-IN" dirty="0"/>
                    </a:p>
                  </a:txBody>
                  <a:tcPr/>
                </a:tc>
                <a:tc>
                  <a:txBody>
                    <a:bodyPr/>
                    <a:lstStyle/>
                    <a:p>
                      <a:r>
                        <a:rPr lang="en-US" dirty="0"/>
                        <a:t>0.000003</a:t>
                      </a:r>
                      <a:endParaRPr lang="en-IN" dirty="0"/>
                    </a:p>
                  </a:txBody>
                  <a:tcPr/>
                </a:tc>
                <a:tc>
                  <a:txBody>
                    <a:bodyPr/>
                    <a:lstStyle/>
                    <a:p>
                      <a:r>
                        <a:rPr lang="en-US" dirty="0"/>
                        <a:t>0.00076</a:t>
                      </a:r>
                      <a:endParaRPr lang="en-IN" dirty="0"/>
                    </a:p>
                  </a:txBody>
                  <a:tcPr/>
                </a:tc>
                <a:tc>
                  <a:txBody>
                    <a:bodyPr/>
                    <a:lstStyle/>
                    <a:p>
                      <a:r>
                        <a:rPr lang="en-US" dirty="0"/>
                        <a:t>110.50</a:t>
                      </a:r>
                      <a:endParaRPr lang="en-IN" dirty="0"/>
                    </a:p>
                  </a:txBody>
                  <a:tcPr/>
                </a:tc>
                <a:tc>
                  <a:txBody>
                    <a:bodyPr/>
                    <a:lstStyle/>
                    <a:p>
                      <a:r>
                        <a:rPr lang="en-IN" dirty="0"/>
                        <a:t>0.000031</a:t>
                      </a:r>
                    </a:p>
                  </a:txBody>
                  <a:tcPr/>
                </a:tc>
                <a:tc>
                  <a:txBody>
                    <a:bodyPr/>
                    <a:lstStyle/>
                    <a:p>
                      <a:r>
                        <a:rPr lang="en-IN" dirty="0"/>
                        <a:t>0.0007</a:t>
                      </a:r>
                    </a:p>
                  </a:txBody>
                  <a:tcPr/>
                </a:tc>
                <a:tc>
                  <a:txBody>
                    <a:bodyPr/>
                    <a:lstStyle/>
                    <a:p>
                      <a:r>
                        <a:rPr lang="en-IN" dirty="0"/>
                        <a:t>110.97</a:t>
                      </a:r>
                    </a:p>
                  </a:txBody>
                  <a:tcPr/>
                </a:tc>
                <a:extLst>
                  <a:ext uri="{0D108BD9-81ED-4DB2-BD59-A6C34878D82A}">
                    <a16:rowId xmlns:a16="http://schemas.microsoft.com/office/drawing/2014/main" val="10002"/>
                  </a:ext>
                </a:extLst>
              </a:tr>
              <a:tr h="342154">
                <a:tc>
                  <a:txBody>
                    <a:bodyPr/>
                    <a:lstStyle/>
                    <a:p>
                      <a:r>
                        <a:rPr lang="en-US" dirty="0"/>
                        <a:t>2000</a:t>
                      </a:r>
                      <a:endParaRPr lang="en-IN" dirty="0"/>
                    </a:p>
                  </a:txBody>
                  <a:tcPr/>
                </a:tc>
                <a:tc>
                  <a:txBody>
                    <a:bodyPr/>
                    <a:lstStyle/>
                    <a:p>
                      <a:r>
                        <a:rPr lang="en-US" dirty="0"/>
                        <a:t>0.000003</a:t>
                      </a:r>
                      <a:endParaRPr lang="en-IN" dirty="0"/>
                    </a:p>
                  </a:txBody>
                  <a:tcPr/>
                </a:tc>
                <a:tc>
                  <a:txBody>
                    <a:bodyPr/>
                    <a:lstStyle/>
                    <a:p>
                      <a:r>
                        <a:rPr lang="en-US" dirty="0"/>
                        <a:t>0.0007</a:t>
                      </a:r>
                      <a:endParaRPr lang="en-IN" dirty="0"/>
                    </a:p>
                  </a:txBody>
                  <a:tcPr/>
                </a:tc>
                <a:tc>
                  <a:txBody>
                    <a:bodyPr/>
                    <a:lstStyle/>
                    <a:p>
                      <a:r>
                        <a:rPr lang="en-US" dirty="0"/>
                        <a:t>110.44</a:t>
                      </a:r>
                      <a:endParaRPr lang="en-IN" dirty="0"/>
                    </a:p>
                  </a:txBody>
                  <a:tcPr/>
                </a:tc>
                <a:tc>
                  <a:txBody>
                    <a:bodyPr/>
                    <a:lstStyle/>
                    <a:p>
                      <a:r>
                        <a:rPr lang="en-US" dirty="0"/>
                        <a:t>0.000031</a:t>
                      </a:r>
                      <a:endParaRPr lang="en-IN" dirty="0"/>
                    </a:p>
                  </a:txBody>
                  <a:tcPr/>
                </a:tc>
                <a:tc>
                  <a:txBody>
                    <a:bodyPr/>
                    <a:lstStyle/>
                    <a:p>
                      <a:r>
                        <a:rPr lang="en-US" dirty="0"/>
                        <a:t>0.00072</a:t>
                      </a:r>
                      <a:endParaRPr lang="en-IN" dirty="0"/>
                    </a:p>
                  </a:txBody>
                  <a:tcPr/>
                </a:tc>
                <a:tc>
                  <a:txBody>
                    <a:bodyPr/>
                    <a:lstStyle/>
                    <a:p>
                      <a:r>
                        <a:rPr lang="en-US" dirty="0"/>
                        <a:t>110.97</a:t>
                      </a:r>
                      <a:endParaRPr lang="en-IN" dirty="0"/>
                    </a:p>
                  </a:txBody>
                  <a:tcPr/>
                </a:tc>
                <a:extLst>
                  <a:ext uri="{0D108BD9-81ED-4DB2-BD59-A6C34878D82A}">
                    <a16:rowId xmlns:a16="http://schemas.microsoft.com/office/drawing/2014/main" val="10003"/>
                  </a:ext>
                </a:extLst>
              </a:tr>
              <a:tr h="342154">
                <a:tc>
                  <a:txBody>
                    <a:bodyPr/>
                    <a:lstStyle/>
                    <a:p>
                      <a:r>
                        <a:rPr lang="en-US" dirty="0"/>
                        <a:t>3000</a:t>
                      </a:r>
                      <a:endParaRPr lang="en-IN" dirty="0"/>
                    </a:p>
                  </a:txBody>
                  <a:tcPr/>
                </a:tc>
                <a:tc>
                  <a:txBody>
                    <a:bodyPr/>
                    <a:lstStyle/>
                    <a:p>
                      <a:r>
                        <a:rPr lang="en-US" dirty="0"/>
                        <a:t>0.000003</a:t>
                      </a:r>
                      <a:endParaRPr lang="en-IN" dirty="0"/>
                    </a:p>
                  </a:txBody>
                  <a:tcPr/>
                </a:tc>
                <a:tc>
                  <a:txBody>
                    <a:bodyPr/>
                    <a:lstStyle/>
                    <a:p>
                      <a:r>
                        <a:rPr lang="en-US" dirty="0"/>
                        <a:t>0.00077</a:t>
                      </a:r>
                      <a:endParaRPr lang="en-IN" dirty="0"/>
                    </a:p>
                  </a:txBody>
                  <a:tcPr/>
                </a:tc>
                <a:tc>
                  <a:txBody>
                    <a:bodyPr/>
                    <a:lstStyle/>
                    <a:p>
                      <a:r>
                        <a:rPr lang="en-US" dirty="0"/>
                        <a:t>110.29</a:t>
                      </a:r>
                      <a:endParaRPr lang="en-IN" dirty="0"/>
                    </a:p>
                  </a:txBody>
                  <a:tcPr/>
                </a:tc>
                <a:tc>
                  <a:txBody>
                    <a:bodyPr/>
                    <a:lstStyle/>
                    <a:p>
                      <a:r>
                        <a:rPr lang="en-US" dirty="0"/>
                        <a:t>0.000032</a:t>
                      </a:r>
                      <a:endParaRPr lang="en-IN" dirty="0"/>
                    </a:p>
                  </a:txBody>
                  <a:tcPr/>
                </a:tc>
                <a:tc>
                  <a:txBody>
                    <a:bodyPr/>
                    <a:lstStyle/>
                    <a:p>
                      <a:r>
                        <a:rPr lang="en-US" dirty="0"/>
                        <a:t>0.00073</a:t>
                      </a:r>
                      <a:endParaRPr lang="en-IN" dirty="0"/>
                    </a:p>
                  </a:txBody>
                  <a:tcPr/>
                </a:tc>
                <a:tc>
                  <a:txBody>
                    <a:bodyPr/>
                    <a:lstStyle/>
                    <a:p>
                      <a:r>
                        <a:rPr lang="en-US" dirty="0"/>
                        <a:t>110.82</a:t>
                      </a:r>
                      <a:endParaRPr lang="en-IN" dirty="0"/>
                    </a:p>
                  </a:txBody>
                  <a:tcPr/>
                </a:tc>
                <a:extLst>
                  <a:ext uri="{0D108BD9-81ED-4DB2-BD59-A6C34878D82A}">
                    <a16:rowId xmlns:a16="http://schemas.microsoft.com/office/drawing/2014/main" val="10004"/>
                  </a:ext>
                </a:extLst>
              </a:tr>
            </a:tbl>
          </a:graphicData>
        </a:graphic>
      </p:graphicFrame>
      <p:sp>
        <p:nvSpPr>
          <p:cNvPr id="3" name="TextBox 2">
            <a:extLst>
              <a:ext uri="{FF2B5EF4-FFF2-40B4-BE49-F238E27FC236}">
                <a16:creationId xmlns:a16="http://schemas.microsoft.com/office/drawing/2014/main" id="{F171A472-A8D5-E51C-97E7-E6CB1F313193}"/>
              </a:ext>
            </a:extLst>
          </p:cNvPr>
          <p:cNvSpPr txBox="1"/>
          <p:nvPr/>
        </p:nvSpPr>
        <p:spPr>
          <a:xfrm>
            <a:off x="929376" y="714182"/>
            <a:ext cx="639919" cy="338554"/>
          </a:xfrm>
          <a:prstGeom prst="rect">
            <a:avLst/>
          </a:prstGeom>
          <a:noFill/>
        </p:spPr>
        <p:txBody>
          <a:bodyPr wrap="none" rtlCol="0">
            <a:spAutoFit/>
          </a:bodyPr>
          <a:lstStyle/>
          <a:p>
            <a:r>
              <a:rPr lang="en-US" sz="1600" dirty="0">
                <a:latin typeface="+mj-lt"/>
              </a:rPr>
              <a:t>ECG</a:t>
            </a:r>
            <a:endParaRPr lang="en-IN" sz="1600" dirty="0">
              <a:latin typeface="+mj-lt"/>
            </a:endParaRPr>
          </a:p>
        </p:txBody>
      </p:sp>
      <p:sp>
        <p:nvSpPr>
          <p:cNvPr id="8" name="TextBox 7">
            <a:extLst>
              <a:ext uri="{FF2B5EF4-FFF2-40B4-BE49-F238E27FC236}">
                <a16:creationId xmlns:a16="http://schemas.microsoft.com/office/drawing/2014/main" id="{544DF446-48BF-D4B5-2811-8709934B1192}"/>
              </a:ext>
            </a:extLst>
          </p:cNvPr>
          <p:cNvSpPr txBox="1"/>
          <p:nvPr/>
        </p:nvSpPr>
        <p:spPr>
          <a:xfrm>
            <a:off x="927951" y="3666510"/>
            <a:ext cx="899592" cy="338554"/>
          </a:xfrm>
          <a:prstGeom prst="rect">
            <a:avLst/>
          </a:prstGeom>
          <a:noFill/>
        </p:spPr>
        <p:txBody>
          <a:bodyPr wrap="square">
            <a:spAutoFit/>
          </a:bodyPr>
          <a:lstStyle/>
          <a:p>
            <a:r>
              <a:rPr lang="en-US" sz="1600" dirty="0">
                <a:latin typeface="+mj-lt"/>
              </a:rPr>
              <a:t>EEG</a:t>
            </a:r>
            <a:endParaRPr lang="en-IN" sz="1600" dirty="0"/>
          </a:p>
        </p:txBody>
      </p:sp>
    </p:spTree>
    <p:extLst>
      <p:ext uri="{BB962C8B-B14F-4D97-AF65-F5344CB8AC3E}">
        <p14:creationId xmlns:p14="http://schemas.microsoft.com/office/powerpoint/2010/main" val="180116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3365761"/>
              </p:ext>
            </p:extLst>
          </p:nvPr>
        </p:nvGraphicFramePr>
        <p:xfrm>
          <a:off x="899590" y="2276872"/>
          <a:ext cx="7938323" cy="2103120"/>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20000"/>
                    </a:ext>
                  </a:extLst>
                </a:gridCol>
                <a:gridCol w="1167720">
                  <a:extLst>
                    <a:ext uri="{9D8B030D-6E8A-4147-A177-3AD203B41FA5}">
                      <a16:colId xmlns:a16="http://schemas.microsoft.com/office/drawing/2014/main" val="20001"/>
                    </a:ext>
                  </a:extLst>
                </a:gridCol>
                <a:gridCol w="942509">
                  <a:extLst>
                    <a:ext uri="{9D8B030D-6E8A-4147-A177-3AD203B41FA5}">
                      <a16:colId xmlns:a16="http://schemas.microsoft.com/office/drawing/2014/main" val="20002"/>
                    </a:ext>
                  </a:extLst>
                </a:gridCol>
                <a:gridCol w="809588">
                  <a:extLst>
                    <a:ext uri="{9D8B030D-6E8A-4147-A177-3AD203B41FA5}">
                      <a16:colId xmlns:a16="http://schemas.microsoft.com/office/drawing/2014/main" val="20003"/>
                    </a:ext>
                  </a:extLst>
                </a:gridCol>
                <a:gridCol w="1141806">
                  <a:extLst>
                    <a:ext uri="{9D8B030D-6E8A-4147-A177-3AD203B41FA5}">
                      <a16:colId xmlns:a16="http://schemas.microsoft.com/office/drawing/2014/main" val="20004"/>
                    </a:ext>
                  </a:extLst>
                </a:gridCol>
                <a:gridCol w="982333">
                  <a:extLst>
                    <a:ext uri="{9D8B030D-6E8A-4147-A177-3AD203B41FA5}">
                      <a16:colId xmlns:a16="http://schemas.microsoft.com/office/drawing/2014/main" val="20005"/>
                    </a:ext>
                  </a:extLst>
                </a:gridCol>
                <a:gridCol w="1022159">
                  <a:extLst>
                    <a:ext uri="{9D8B030D-6E8A-4147-A177-3AD203B41FA5}">
                      <a16:colId xmlns:a16="http://schemas.microsoft.com/office/drawing/2014/main" val="20006"/>
                    </a:ext>
                  </a:extLst>
                </a:gridCol>
              </a:tblGrid>
              <a:tr h="590567">
                <a:tc>
                  <a:txBody>
                    <a:bodyPr/>
                    <a:lstStyle/>
                    <a:p>
                      <a:endParaRPr lang="en-IN" b="0" dirty="0"/>
                    </a:p>
                  </a:txBody>
                  <a:tcPr/>
                </a:tc>
                <a:tc gridSpan="3">
                  <a:txBody>
                    <a:bodyPr/>
                    <a:lstStyle/>
                    <a:p>
                      <a:pPr algn="ctr"/>
                      <a:r>
                        <a:rPr lang="en-US" dirty="0"/>
                        <a:t>Error between </a:t>
                      </a:r>
                      <a:r>
                        <a:rPr lang="en-US" dirty="0" err="1"/>
                        <a:t>stego</a:t>
                      </a:r>
                      <a:r>
                        <a:rPr lang="en-US" dirty="0"/>
                        <a:t> and Original data</a:t>
                      </a:r>
                      <a:endParaRPr lang="en-IN" dirty="0"/>
                    </a:p>
                  </a:txBody>
                  <a:tcPr/>
                </a:tc>
                <a:tc hMerge="1">
                  <a:txBody>
                    <a:bodyPr/>
                    <a:lstStyle/>
                    <a:p>
                      <a:endParaRPr lang="en-IN" dirty="0"/>
                    </a:p>
                  </a:txBody>
                  <a:tcPr/>
                </a:tc>
                <a:tc hMerge="1">
                  <a:txBody>
                    <a:bodyPr/>
                    <a:lstStyle/>
                    <a:p>
                      <a:endParaRPr lang="en-IN" dirty="0"/>
                    </a:p>
                  </a:txBody>
                  <a:tcPr/>
                </a:tc>
                <a:tc gridSpan="3">
                  <a:txBody>
                    <a:bodyPr/>
                    <a:lstStyle/>
                    <a:p>
                      <a:pPr algn="ctr"/>
                      <a:r>
                        <a:rPr lang="en-US" dirty="0"/>
                        <a:t>Error between</a:t>
                      </a:r>
                      <a:r>
                        <a:rPr lang="en-US" baseline="0" dirty="0"/>
                        <a:t> reconstructed and original data</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42154">
                <a:tc>
                  <a:txBody>
                    <a:bodyPr/>
                    <a:lstStyle/>
                    <a:p>
                      <a:r>
                        <a:rPr lang="en-US" b="1" dirty="0"/>
                        <a:t>No. of Secret bits</a:t>
                      </a:r>
                      <a:endParaRPr lang="en-IN" b="1" dirty="0"/>
                    </a:p>
                  </a:txBody>
                  <a:tcPr/>
                </a:tc>
                <a:tc>
                  <a:txBody>
                    <a:bodyPr/>
                    <a:lstStyle/>
                    <a:p>
                      <a:r>
                        <a:rPr lang="en-US" b="1" dirty="0"/>
                        <a:t>PRD</a:t>
                      </a:r>
                      <a:endParaRPr lang="en-IN" b="1" dirty="0"/>
                    </a:p>
                  </a:txBody>
                  <a:tcPr/>
                </a:tc>
                <a:tc>
                  <a:txBody>
                    <a:bodyPr/>
                    <a:lstStyle/>
                    <a:p>
                      <a:r>
                        <a:rPr lang="en-US" b="1" dirty="0"/>
                        <a:t>RMSE</a:t>
                      </a:r>
                      <a:endParaRPr lang="en-IN" b="1" dirty="0"/>
                    </a:p>
                  </a:txBody>
                  <a:tcPr/>
                </a:tc>
                <a:tc>
                  <a:txBody>
                    <a:bodyPr/>
                    <a:lstStyle/>
                    <a:p>
                      <a:r>
                        <a:rPr lang="en-US" b="1" dirty="0"/>
                        <a:t>PSNR</a:t>
                      </a:r>
                      <a:endParaRPr lang="en-IN" b="1" dirty="0"/>
                    </a:p>
                  </a:txBody>
                  <a:tcPr/>
                </a:tc>
                <a:tc>
                  <a:txBody>
                    <a:bodyPr/>
                    <a:lstStyle/>
                    <a:p>
                      <a:r>
                        <a:rPr lang="en-US" b="1" dirty="0"/>
                        <a:t>PRD</a:t>
                      </a:r>
                      <a:endParaRPr lang="en-IN" b="1" dirty="0"/>
                    </a:p>
                  </a:txBody>
                  <a:tcPr/>
                </a:tc>
                <a:tc>
                  <a:txBody>
                    <a:bodyPr/>
                    <a:lstStyle/>
                    <a:p>
                      <a:r>
                        <a:rPr lang="en-US" b="1" dirty="0"/>
                        <a:t>RMSE</a:t>
                      </a:r>
                      <a:endParaRPr lang="en-IN" b="1" dirty="0"/>
                    </a:p>
                  </a:txBody>
                  <a:tcPr/>
                </a:tc>
                <a:tc>
                  <a:txBody>
                    <a:bodyPr/>
                    <a:lstStyle/>
                    <a:p>
                      <a:r>
                        <a:rPr lang="en-US" b="1" dirty="0"/>
                        <a:t>PSNR</a:t>
                      </a:r>
                      <a:endParaRPr lang="en-IN" b="1" dirty="0"/>
                    </a:p>
                  </a:txBody>
                  <a:tcPr/>
                </a:tc>
                <a:extLst>
                  <a:ext uri="{0D108BD9-81ED-4DB2-BD59-A6C34878D82A}">
                    <a16:rowId xmlns:a16="http://schemas.microsoft.com/office/drawing/2014/main" val="10001"/>
                  </a:ext>
                </a:extLst>
              </a:tr>
              <a:tr h="342154">
                <a:tc>
                  <a:txBody>
                    <a:bodyPr/>
                    <a:lstStyle/>
                    <a:p>
                      <a:r>
                        <a:rPr lang="en-US" dirty="0"/>
                        <a:t>1000</a:t>
                      </a:r>
                      <a:endParaRPr lang="en-IN" dirty="0"/>
                    </a:p>
                  </a:txBody>
                  <a:tcPr/>
                </a:tc>
                <a:tc>
                  <a:txBody>
                    <a:bodyPr/>
                    <a:lstStyle/>
                    <a:p>
                      <a:r>
                        <a:rPr lang="en-US" dirty="0"/>
                        <a:t>0.000002</a:t>
                      </a:r>
                      <a:endParaRPr lang="en-IN" dirty="0"/>
                    </a:p>
                  </a:txBody>
                  <a:tcPr/>
                </a:tc>
                <a:tc>
                  <a:txBody>
                    <a:bodyPr/>
                    <a:lstStyle/>
                    <a:p>
                      <a:r>
                        <a:rPr lang="en-US" dirty="0"/>
                        <a:t>0.00075</a:t>
                      </a:r>
                      <a:endParaRPr lang="en-IN" dirty="0"/>
                    </a:p>
                  </a:txBody>
                  <a:tcPr/>
                </a:tc>
                <a:tc>
                  <a:txBody>
                    <a:bodyPr/>
                    <a:lstStyle/>
                    <a:p>
                      <a:r>
                        <a:rPr lang="en-US" dirty="0"/>
                        <a:t>110.52</a:t>
                      </a:r>
                      <a:endParaRPr lang="en-IN" dirty="0"/>
                    </a:p>
                  </a:txBody>
                  <a:tcPr/>
                </a:tc>
                <a:tc>
                  <a:txBody>
                    <a:bodyPr/>
                    <a:lstStyle/>
                    <a:p>
                      <a:r>
                        <a:rPr lang="en-IN" dirty="0"/>
                        <a:t>0.00002</a:t>
                      </a:r>
                    </a:p>
                  </a:txBody>
                  <a:tcPr/>
                </a:tc>
                <a:tc>
                  <a:txBody>
                    <a:bodyPr/>
                    <a:lstStyle/>
                    <a:p>
                      <a:r>
                        <a:rPr lang="en-IN" dirty="0"/>
                        <a:t>0.00071</a:t>
                      </a:r>
                    </a:p>
                  </a:txBody>
                  <a:tcPr/>
                </a:tc>
                <a:tc>
                  <a:txBody>
                    <a:bodyPr/>
                    <a:lstStyle/>
                    <a:p>
                      <a:r>
                        <a:rPr lang="en-IN" dirty="0"/>
                        <a:t>111.038</a:t>
                      </a:r>
                    </a:p>
                  </a:txBody>
                  <a:tcPr/>
                </a:tc>
                <a:extLst>
                  <a:ext uri="{0D108BD9-81ED-4DB2-BD59-A6C34878D82A}">
                    <a16:rowId xmlns:a16="http://schemas.microsoft.com/office/drawing/2014/main" val="10002"/>
                  </a:ext>
                </a:extLst>
              </a:tr>
              <a:tr h="342154">
                <a:tc>
                  <a:txBody>
                    <a:bodyPr/>
                    <a:lstStyle/>
                    <a:p>
                      <a:r>
                        <a:rPr lang="en-US" dirty="0"/>
                        <a:t>2000</a:t>
                      </a:r>
                      <a:endParaRPr lang="en-IN" dirty="0"/>
                    </a:p>
                  </a:txBody>
                  <a:tcPr/>
                </a:tc>
                <a:tc>
                  <a:txBody>
                    <a:bodyPr/>
                    <a:lstStyle/>
                    <a:p>
                      <a:r>
                        <a:rPr lang="en-US" dirty="0"/>
                        <a:t>0.000002</a:t>
                      </a:r>
                      <a:endParaRPr lang="en-IN" dirty="0"/>
                    </a:p>
                  </a:txBody>
                  <a:tcPr/>
                </a:tc>
                <a:tc>
                  <a:txBody>
                    <a:bodyPr/>
                    <a:lstStyle/>
                    <a:p>
                      <a:r>
                        <a:rPr lang="en-US" dirty="0"/>
                        <a:t>0.00076</a:t>
                      </a:r>
                      <a:endParaRPr lang="en-IN" dirty="0"/>
                    </a:p>
                  </a:txBody>
                  <a:tcPr/>
                </a:tc>
                <a:tc>
                  <a:txBody>
                    <a:bodyPr/>
                    <a:lstStyle/>
                    <a:p>
                      <a:r>
                        <a:rPr lang="en-US" dirty="0"/>
                        <a:t>110.47</a:t>
                      </a:r>
                      <a:endParaRPr lang="en-IN" dirty="0"/>
                    </a:p>
                  </a:txBody>
                  <a:tcPr/>
                </a:tc>
                <a:tc>
                  <a:txBody>
                    <a:bodyPr/>
                    <a:lstStyle/>
                    <a:p>
                      <a:r>
                        <a:rPr lang="en-US" dirty="0"/>
                        <a:t>0.00002</a:t>
                      </a:r>
                      <a:endParaRPr lang="en-IN" dirty="0"/>
                    </a:p>
                  </a:txBody>
                  <a:tcPr/>
                </a:tc>
                <a:tc>
                  <a:txBody>
                    <a:bodyPr/>
                    <a:lstStyle/>
                    <a:p>
                      <a:r>
                        <a:rPr lang="en-US" dirty="0"/>
                        <a:t>0.00072</a:t>
                      </a:r>
                      <a:endParaRPr lang="en-IN" dirty="0"/>
                    </a:p>
                  </a:txBody>
                  <a:tcPr/>
                </a:tc>
                <a:tc>
                  <a:txBody>
                    <a:bodyPr/>
                    <a:lstStyle/>
                    <a:p>
                      <a:r>
                        <a:rPr lang="en-US" dirty="0"/>
                        <a:t>110.93</a:t>
                      </a:r>
                      <a:endParaRPr lang="en-IN" dirty="0"/>
                    </a:p>
                  </a:txBody>
                  <a:tcPr/>
                </a:tc>
                <a:extLst>
                  <a:ext uri="{0D108BD9-81ED-4DB2-BD59-A6C34878D82A}">
                    <a16:rowId xmlns:a16="http://schemas.microsoft.com/office/drawing/2014/main" val="10003"/>
                  </a:ext>
                </a:extLst>
              </a:tr>
              <a:tr h="342154">
                <a:tc>
                  <a:txBody>
                    <a:bodyPr/>
                    <a:lstStyle/>
                    <a:p>
                      <a:r>
                        <a:rPr lang="en-US" dirty="0"/>
                        <a:t>3000</a:t>
                      </a:r>
                      <a:endParaRPr lang="en-IN" dirty="0"/>
                    </a:p>
                  </a:txBody>
                  <a:tcPr/>
                </a:tc>
                <a:tc>
                  <a:txBody>
                    <a:bodyPr/>
                    <a:lstStyle/>
                    <a:p>
                      <a:r>
                        <a:rPr lang="en-US" dirty="0"/>
                        <a:t>0.000002</a:t>
                      </a:r>
                      <a:endParaRPr lang="en-IN" dirty="0"/>
                    </a:p>
                  </a:txBody>
                  <a:tcPr/>
                </a:tc>
                <a:tc>
                  <a:txBody>
                    <a:bodyPr/>
                    <a:lstStyle/>
                    <a:p>
                      <a:r>
                        <a:rPr lang="en-US" dirty="0"/>
                        <a:t>0.000</a:t>
                      </a:r>
                      <a:r>
                        <a:rPr lang="en-IN" dirty="0"/>
                        <a:t>74</a:t>
                      </a:r>
                    </a:p>
                  </a:txBody>
                  <a:tcPr/>
                </a:tc>
                <a:tc>
                  <a:txBody>
                    <a:bodyPr/>
                    <a:lstStyle/>
                    <a:p>
                      <a:r>
                        <a:rPr lang="en-US" dirty="0"/>
                        <a:t>110.73</a:t>
                      </a:r>
                      <a:endParaRPr lang="en-IN" dirty="0"/>
                    </a:p>
                  </a:txBody>
                  <a:tcPr/>
                </a:tc>
                <a:tc>
                  <a:txBody>
                    <a:bodyPr/>
                    <a:lstStyle/>
                    <a:p>
                      <a:r>
                        <a:rPr lang="en-IN" dirty="0"/>
                        <a:t>0.00001</a:t>
                      </a:r>
                    </a:p>
                  </a:txBody>
                  <a:tcPr/>
                </a:tc>
                <a:tc>
                  <a:txBody>
                    <a:bodyPr/>
                    <a:lstStyle/>
                    <a:p>
                      <a:r>
                        <a:rPr lang="en-IN" dirty="0"/>
                        <a:t>0.00069</a:t>
                      </a:r>
                    </a:p>
                  </a:txBody>
                  <a:tcPr/>
                </a:tc>
                <a:tc>
                  <a:txBody>
                    <a:bodyPr/>
                    <a:lstStyle/>
                    <a:p>
                      <a:r>
                        <a:rPr lang="en-IN" dirty="0"/>
                        <a:t>111.234</a:t>
                      </a:r>
                    </a:p>
                  </a:txBody>
                  <a:tcPr/>
                </a:tc>
                <a:extLst>
                  <a:ext uri="{0D108BD9-81ED-4DB2-BD59-A6C34878D82A}">
                    <a16:rowId xmlns:a16="http://schemas.microsoft.com/office/drawing/2014/main" val="10004"/>
                  </a:ext>
                </a:extLst>
              </a:tr>
            </a:tbl>
          </a:graphicData>
        </a:graphic>
      </p:graphicFrame>
      <p:sp>
        <p:nvSpPr>
          <p:cNvPr id="6" name="Title 1"/>
          <p:cNvSpPr>
            <a:spLocks noGrp="1"/>
          </p:cNvSpPr>
          <p:nvPr>
            <p:ph type="title"/>
          </p:nvPr>
        </p:nvSpPr>
        <p:spPr>
          <a:xfrm>
            <a:off x="2305842" y="214536"/>
            <a:ext cx="5125820" cy="356735"/>
          </a:xfrm>
        </p:spPr>
        <p:txBody>
          <a:bodyPr/>
          <a:lstStyle/>
          <a:p>
            <a:r>
              <a:rPr lang="en-IN" sz="2800" dirty="0"/>
              <a:t>EXPERIMENTAL RESULTS</a:t>
            </a:r>
          </a:p>
        </p:txBody>
      </p:sp>
      <p:sp>
        <p:nvSpPr>
          <p:cNvPr id="7" name="TextBox 6">
            <a:extLst>
              <a:ext uri="{FF2B5EF4-FFF2-40B4-BE49-F238E27FC236}">
                <a16:creationId xmlns:a16="http://schemas.microsoft.com/office/drawing/2014/main" id="{F171A472-A8D5-E51C-97E7-E6CB1F313193}"/>
              </a:ext>
            </a:extLst>
          </p:cNvPr>
          <p:cNvSpPr txBox="1"/>
          <p:nvPr/>
        </p:nvSpPr>
        <p:spPr>
          <a:xfrm>
            <a:off x="929374" y="1938318"/>
            <a:ext cx="595035" cy="338554"/>
          </a:xfrm>
          <a:prstGeom prst="rect">
            <a:avLst/>
          </a:prstGeom>
          <a:noFill/>
        </p:spPr>
        <p:txBody>
          <a:bodyPr wrap="none" rtlCol="0">
            <a:spAutoFit/>
          </a:bodyPr>
          <a:lstStyle/>
          <a:p>
            <a:r>
              <a:rPr lang="en-US" sz="1600" dirty="0">
                <a:latin typeface="+mj-lt"/>
              </a:rPr>
              <a:t>PPG</a:t>
            </a:r>
            <a:endParaRPr lang="en-IN" sz="1600" dirty="0">
              <a:latin typeface="+mj-lt"/>
            </a:endParaRPr>
          </a:p>
        </p:txBody>
      </p:sp>
    </p:spTree>
    <p:extLst>
      <p:ext uri="{BB962C8B-B14F-4D97-AF65-F5344CB8AC3E}">
        <p14:creationId xmlns:p14="http://schemas.microsoft.com/office/powerpoint/2010/main" val="1264811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pic>
        <p:nvPicPr>
          <p:cNvPr id="5" name="Picture 4"/>
          <p:cNvPicPr>
            <a:picLocks noChangeAspect="1"/>
          </p:cNvPicPr>
          <p:nvPr/>
        </p:nvPicPr>
        <p:blipFill>
          <a:blip r:embed="rId2"/>
          <a:stretch>
            <a:fillRect/>
          </a:stretch>
        </p:blipFill>
        <p:spPr>
          <a:xfrm>
            <a:off x="1187624" y="2060848"/>
            <a:ext cx="7654912" cy="2471341"/>
          </a:xfrm>
          <a:prstGeom prst="rect">
            <a:avLst/>
          </a:prstGeom>
        </p:spPr>
      </p:pic>
      <p:sp>
        <p:nvSpPr>
          <p:cNvPr id="6" name="Title 1"/>
          <p:cNvSpPr>
            <a:spLocks noGrp="1"/>
          </p:cNvSpPr>
          <p:nvPr>
            <p:ph type="title"/>
          </p:nvPr>
        </p:nvSpPr>
        <p:spPr>
          <a:xfrm>
            <a:off x="1128880" y="641520"/>
            <a:ext cx="7772400" cy="1143000"/>
          </a:xfrm>
        </p:spPr>
        <p:txBody>
          <a:bodyPr/>
          <a:lstStyle/>
          <a:p>
            <a:r>
              <a:rPr lang="en-IN" sz="2800" dirty="0"/>
              <a:t>ARRHYTHMIA TRAINING MODEL</a:t>
            </a:r>
            <a:br>
              <a:rPr lang="en-IN" sz="2800" dirty="0"/>
            </a:br>
            <a:r>
              <a:rPr lang="en-IN" sz="2800" dirty="0"/>
              <a:t> RESULT</a:t>
            </a:r>
          </a:p>
        </p:txBody>
      </p:sp>
      <p:sp>
        <p:nvSpPr>
          <p:cNvPr id="2" name="TextBox 1">
            <a:extLst>
              <a:ext uri="{FF2B5EF4-FFF2-40B4-BE49-F238E27FC236}">
                <a16:creationId xmlns:a16="http://schemas.microsoft.com/office/drawing/2014/main" id="{BEABF6C4-189A-3415-EA7D-C0044606F918}"/>
              </a:ext>
            </a:extLst>
          </p:cNvPr>
          <p:cNvSpPr txBox="1"/>
          <p:nvPr/>
        </p:nvSpPr>
        <p:spPr>
          <a:xfrm>
            <a:off x="3891525" y="2793519"/>
            <a:ext cx="712879" cy="251817"/>
          </a:xfrm>
          <a:prstGeom prst="rect">
            <a:avLst/>
          </a:prstGeom>
          <a:noFill/>
        </p:spPr>
        <p:txBody>
          <a:bodyPr wrap="square" rtlCol="0">
            <a:spAutoFit/>
          </a:bodyPr>
          <a:lstStyle/>
          <a:p>
            <a:r>
              <a:rPr lang="en-US" dirty="0">
                <a:latin typeface="+mj-lt"/>
              </a:rPr>
              <a:t>r </a:t>
            </a:r>
            <a:endParaRPr lang="en-IN" dirty="0">
              <a:latin typeface="+mj-lt"/>
            </a:endParaRPr>
          </a:p>
        </p:txBody>
      </p:sp>
    </p:spTree>
    <p:extLst>
      <p:ext uri="{BB962C8B-B14F-4D97-AF65-F5344CB8AC3E}">
        <p14:creationId xmlns:p14="http://schemas.microsoft.com/office/powerpoint/2010/main" val="2041168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40C0-15AB-42B7-DA74-28E23FE4F86A}"/>
              </a:ext>
            </a:extLst>
          </p:cNvPr>
          <p:cNvSpPr>
            <a:spLocks noGrp="1"/>
          </p:cNvSpPr>
          <p:nvPr>
            <p:ph type="title"/>
          </p:nvPr>
        </p:nvSpPr>
        <p:spPr>
          <a:xfrm>
            <a:off x="1043608" y="0"/>
            <a:ext cx="7772400" cy="1143000"/>
          </a:xfrm>
        </p:spPr>
        <p:txBody>
          <a:bodyPr/>
          <a:lstStyle/>
          <a:p>
            <a:r>
              <a:rPr lang="en-IN" dirty="0"/>
              <a:t>ARRHYTHMIA DETECTION </a:t>
            </a:r>
          </a:p>
        </p:txBody>
      </p:sp>
      <p:pic>
        <p:nvPicPr>
          <p:cNvPr id="6" name="Content Placeholder 5">
            <a:extLst>
              <a:ext uri="{FF2B5EF4-FFF2-40B4-BE49-F238E27FC236}">
                <a16:creationId xmlns:a16="http://schemas.microsoft.com/office/drawing/2014/main" id="{F30E27C7-5781-05CC-BC87-B5E2989292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3484" y="1143000"/>
            <a:ext cx="5832648" cy="4789410"/>
          </a:xfrm>
        </p:spPr>
      </p:pic>
      <p:sp>
        <p:nvSpPr>
          <p:cNvPr id="4" name="Footer Placeholder 3">
            <a:extLst>
              <a:ext uri="{FF2B5EF4-FFF2-40B4-BE49-F238E27FC236}">
                <a16:creationId xmlns:a16="http://schemas.microsoft.com/office/drawing/2014/main" id="{7BF1F6E8-F082-6852-5235-903F64BE8EC9}"/>
              </a:ext>
            </a:extLst>
          </p:cNvPr>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2097053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8" name="Title 1">
            <a:extLst>
              <a:ext uri="{FF2B5EF4-FFF2-40B4-BE49-F238E27FC236}">
                <a16:creationId xmlns:a16="http://schemas.microsoft.com/office/drawing/2014/main" id="{7BD2AEC0-06CA-0460-CAB0-A9DA40EE28A8}"/>
              </a:ext>
            </a:extLst>
          </p:cNvPr>
          <p:cNvSpPr>
            <a:spLocks noGrp="1"/>
          </p:cNvSpPr>
          <p:nvPr>
            <p:ph type="title"/>
          </p:nvPr>
        </p:nvSpPr>
        <p:spPr>
          <a:xfrm>
            <a:off x="971600" y="0"/>
            <a:ext cx="7772400" cy="1143000"/>
          </a:xfrm>
        </p:spPr>
        <p:txBody>
          <a:bodyPr/>
          <a:lstStyle/>
          <a:p>
            <a:r>
              <a:rPr lang="en-US" altLang="en-US" dirty="0"/>
              <a:t>ARRHYTHMIA </a:t>
            </a:r>
            <a:r>
              <a:rPr lang="en-IN" dirty="0"/>
              <a:t>DETECTION </a:t>
            </a:r>
            <a:r>
              <a:rPr lang="en-US" altLang="en-US" dirty="0"/>
              <a:t> - NORMAL</a:t>
            </a: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00" y="1412776"/>
            <a:ext cx="5400600" cy="4046347"/>
          </a:xfrm>
          <a:prstGeom prst="rect">
            <a:avLst/>
          </a:prstGeom>
        </p:spPr>
      </p:pic>
    </p:spTree>
    <p:extLst>
      <p:ext uri="{BB962C8B-B14F-4D97-AF65-F5344CB8AC3E}">
        <p14:creationId xmlns:p14="http://schemas.microsoft.com/office/powerpoint/2010/main" val="851309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itle 1">
            <a:extLst>
              <a:ext uri="{FF2B5EF4-FFF2-40B4-BE49-F238E27FC236}">
                <a16:creationId xmlns:a16="http://schemas.microsoft.com/office/drawing/2014/main" id="{7BD2AEC0-06CA-0460-CAB0-A9DA40EE28A8}"/>
              </a:ext>
            </a:extLst>
          </p:cNvPr>
          <p:cNvSpPr>
            <a:spLocks noGrp="1"/>
          </p:cNvSpPr>
          <p:nvPr>
            <p:ph type="title"/>
          </p:nvPr>
        </p:nvSpPr>
        <p:spPr>
          <a:xfrm>
            <a:off x="971600" y="0"/>
            <a:ext cx="7772400" cy="1143000"/>
          </a:xfrm>
        </p:spPr>
        <p:txBody>
          <a:bodyPr/>
          <a:lstStyle/>
          <a:p>
            <a:r>
              <a:rPr lang="en-US" altLang="en-US" dirty="0"/>
              <a:t>ARRHYTHMIA </a:t>
            </a:r>
            <a:r>
              <a:rPr lang="en-IN" dirty="0"/>
              <a:t>DETECTION </a:t>
            </a:r>
            <a:r>
              <a:rPr lang="en-US" altLang="en-US" sz="2400" dirty="0">
                <a:cs typeface="Times New Roman" panose="02020603050405020304" pitchFamily="18" charset="0"/>
              </a:rPr>
              <a:t>- POSITIVE</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9365" y="1340768"/>
            <a:ext cx="5387026" cy="4046400"/>
          </a:xfrm>
        </p:spPr>
      </p:pic>
    </p:spTree>
    <p:extLst>
      <p:ext uri="{BB962C8B-B14F-4D97-AF65-F5344CB8AC3E}">
        <p14:creationId xmlns:p14="http://schemas.microsoft.com/office/powerpoint/2010/main" val="4228894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a:xfrm>
            <a:off x="685800" y="142875"/>
            <a:ext cx="7767638" cy="1433513"/>
          </a:xfrm>
        </p:spPr>
        <p:txBody>
          <a:bodyPr/>
          <a:lstStyle/>
          <a:p>
            <a:pPr eaLnBrk="1" hangingPunct="1"/>
            <a:r>
              <a:rPr lang="en-US" altLang="en-US" sz="2800" dirty="0">
                <a:cs typeface="Times New Roman" panose="02020603050405020304" pitchFamily="18" charset="0"/>
              </a:rPr>
              <a:t>DATA SET</a:t>
            </a:r>
          </a:p>
        </p:txBody>
      </p:sp>
      <p:sp>
        <p:nvSpPr>
          <p:cNvPr id="14" name="Content Placeholder 2"/>
          <p:cNvSpPr>
            <a:spLocks noGrp="1"/>
          </p:cNvSpPr>
          <p:nvPr>
            <p:ph idx="1"/>
          </p:nvPr>
        </p:nvSpPr>
        <p:spPr>
          <a:xfrm>
            <a:off x="838200" y="1478280"/>
            <a:ext cx="7772400" cy="4114800"/>
          </a:xfrm>
        </p:spPr>
        <p:txBody>
          <a:bodyPr/>
          <a:lstStyle/>
          <a:p>
            <a:pPr marL="400050" lvl="1" indent="0">
              <a:buNone/>
            </a:pPr>
            <a:r>
              <a:rPr lang="en-IN" sz="2000" dirty="0"/>
              <a:t>ECG Dataset</a:t>
            </a:r>
          </a:p>
          <a:p>
            <a:pPr marL="400050" lvl="1" indent="0">
              <a:buNone/>
            </a:pPr>
            <a:r>
              <a:rPr lang="en-IN" sz="2000" dirty="0">
                <a:hlinkClick r:id="rId2" action="ppaction://hlinkfile"/>
              </a:rPr>
              <a:t>ecg_data_t.csv</a:t>
            </a:r>
            <a:endParaRPr lang="en-IN" sz="2000" dirty="0"/>
          </a:p>
          <a:p>
            <a:pPr marL="400050" lvl="1" indent="0">
              <a:buNone/>
            </a:pPr>
            <a:r>
              <a:rPr lang="en-IN" sz="2000" dirty="0"/>
              <a:t>PPG Dataset</a:t>
            </a:r>
          </a:p>
          <a:p>
            <a:pPr marL="400050" lvl="1" indent="0">
              <a:buNone/>
            </a:pPr>
            <a:r>
              <a:rPr lang="en-IN" sz="2000" i="1" dirty="0">
                <a:effectLst/>
                <a:hlinkClick r:id="rId3" action="ppaction://hlinkfile"/>
              </a:rPr>
              <a:t>PPG_Data.csv</a:t>
            </a:r>
            <a:endParaRPr lang="en-IN" sz="2000" i="1" dirty="0">
              <a:effectLst/>
              <a:hlinkClick r:id="rId4" action="ppaction://hlinkfile"/>
            </a:endParaRPr>
          </a:p>
          <a:p>
            <a:pPr marL="400050" lvl="1" indent="0">
              <a:buNone/>
            </a:pPr>
            <a:r>
              <a:rPr lang="en-IN" sz="2000" dirty="0"/>
              <a:t>EEG Dataset</a:t>
            </a:r>
          </a:p>
          <a:p>
            <a:pPr marL="400050" lvl="1" indent="0">
              <a:buNone/>
            </a:pPr>
            <a:r>
              <a:rPr lang="en-IN" sz="2000" dirty="0">
                <a:hlinkClick r:id="rId5" action="ppaction://hlinkfile"/>
              </a:rPr>
              <a:t>EEG_Data.csv</a:t>
            </a:r>
            <a:endParaRPr lang="en-IN" sz="2000" dirty="0"/>
          </a:p>
        </p:txBody>
      </p:sp>
      <p:sp>
        <p:nvSpPr>
          <p:cNvPr id="5"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96" y="1143000"/>
            <a:ext cx="8101600" cy="5001778"/>
          </a:xfrm>
          <a:prstGeom prst="rect">
            <a:avLst/>
          </a:prstGeom>
        </p:spPr>
      </p:pic>
      <p:sp>
        <p:nvSpPr>
          <p:cNvPr id="6" name="Title 1"/>
          <p:cNvSpPr>
            <a:spLocks noGrp="1"/>
          </p:cNvSpPr>
          <p:nvPr>
            <p:ph type="title"/>
          </p:nvPr>
        </p:nvSpPr>
        <p:spPr>
          <a:xfrm>
            <a:off x="892261" y="0"/>
            <a:ext cx="7772400" cy="1143000"/>
          </a:xfrm>
        </p:spPr>
        <p:txBody>
          <a:bodyPr/>
          <a:lstStyle/>
          <a:p>
            <a:r>
              <a:rPr lang="en-US" sz="2800" dirty="0"/>
              <a:t>IMPERCEPTIBILITY – WITH OUT TAMPERING</a:t>
            </a:r>
            <a:endParaRPr lang="en-IN" sz="2800" dirty="0"/>
          </a:p>
        </p:txBody>
      </p:sp>
    </p:spTree>
    <p:extLst>
      <p:ext uri="{BB962C8B-B14F-4D97-AF65-F5344CB8AC3E}">
        <p14:creationId xmlns:p14="http://schemas.microsoft.com/office/powerpoint/2010/main" val="2599377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61" y="954615"/>
            <a:ext cx="7772415" cy="5001778"/>
          </a:xfrm>
          <a:prstGeom prst="rect">
            <a:avLst/>
          </a:prstGeom>
        </p:spPr>
      </p:pic>
      <p:sp>
        <p:nvSpPr>
          <p:cNvPr id="6" name="Title 1"/>
          <p:cNvSpPr>
            <a:spLocks noGrp="1"/>
          </p:cNvSpPr>
          <p:nvPr>
            <p:ph type="title"/>
          </p:nvPr>
        </p:nvSpPr>
        <p:spPr>
          <a:xfrm>
            <a:off x="892276" y="0"/>
            <a:ext cx="7772400" cy="1143000"/>
          </a:xfrm>
        </p:spPr>
        <p:txBody>
          <a:bodyPr/>
          <a:lstStyle/>
          <a:p>
            <a:r>
              <a:rPr lang="en-US" sz="2800" dirty="0"/>
              <a:t>IMPERCEPTIBILITY – TAMPERED DATA</a:t>
            </a:r>
            <a:endParaRPr lang="en-IN" sz="2800" dirty="0"/>
          </a:p>
        </p:txBody>
      </p:sp>
    </p:spTree>
    <p:extLst>
      <p:ext uri="{BB962C8B-B14F-4D97-AF65-F5344CB8AC3E}">
        <p14:creationId xmlns:p14="http://schemas.microsoft.com/office/powerpoint/2010/main" val="272395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253" y="941363"/>
            <a:ext cx="7818136" cy="5001778"/>
          </a:xfrm>
          <a:prstGeom prst="rect">
            <a:avLst/>
          </a:prstGeom>
        </p:spPr>
      </p:pic>
      <p:sp>
        <p:nvSpPr>
          <p:cNvPr id="6" name="Title 1"/>
          <p:cNvSpPr>
            <a:spLocks noGrp="1"/>
          </p:cNvSpPr>
          <p:nvPr>
            <p:ph type="title"/>
          </p:nvPr>
        </p:nvSpPr>
        <p:spPr>
          <a:xfrm>
            <a:off x="1145989" y="0"/>
            <a:ext cx="7772400" cy="1143000"/>
          </a:xfrm>
        </p:spPr>
        <p:txBody>
          <a:bodyPr/>
          <a:lstStyle/>
          <a:p>
            <a:r>
              <a:rPr lang="en-US" sz="2800" dirty="0"/>
              <a:t>SAMPLE – SAMPLE ERROR</a:t>
            </a:r>
            <a:endParaRPr lang="en-IN" sz="2800" dirty="0"/>
          </a:p>
        </p:txBody>
      </p:sp>
    </p:spTree>
    <p:extLst>
      <p:ext uri="{BB962C8B-B14F-4D97-AF65-F5344CB8AC3E}">
        <p14:creationId xmlns:p14="http://schemas.microsoft.com/office/powerpoint/2010/main" val="831684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pPr>
              <a:defRPr/>
            </a:pPr>
            <a:r>
              <a:rPr lang="en-US"/>
              <a:t>Department of IT</a:t>
            </a:r>
          </a:p>
        </p:txBody>
      </p:sp>
      <p:sp>
        <p:nvSpPr>
          <p:cNvPr id="9220" name="Text Box 2"/>
          <p:cNvSpPr txBox="1">
            <a:spLocks noChangeArrowheads="1"/>
          </p:cNvSpPr>
          <p:nvPr/>
        </p:nvSpPr>
        <p:spPr bwMode="auto">
          <a:xfrm>
            <a:off x="685800" y="2256971"/>
            <a:ext cx="82010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marL="342900" indent="-3429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lvl="1">
              <a:spcBef>
                <a:spcPts val="800"/>
              </a:spcBef>
              <a:buFont typeface="Wingdings" panose="05000000000000000000" pitchFamily="2" charset="2"/>
              <a:buChar char="Ø"/>
            </a:pPr>
            <a:endParaRPr lang="en-US" altLang="en-US" sz="2400" b="0" dirty="0">
              <a:solidFill>
                <a:srgbClr val="000000"/>
              </a:solidFill>
              <a:cs typeface="Times New Roman" panose="02020603050405020304" pitchFamily="18" charset="0"/>
            </a:endParaRPr>
          </a:p>
          <a:p>
            <a:pPr lvl="1">
              <a:spcBef>
                <a:spcPts val="800"/>
              </a:spcBef>
              <a:buFontTx/>
              <a:buChar char="•"/>
            </a:pPr>
            <a:endParaRPr lang="en-US" altLang="en-US" sz="2400" b="0" dirty="0">
              <a:solidFill>
                <a:srgbClr val="000000"/>
              </a:solidFill>
              <a:cs typeface="Times New Roman" panose="02020603050405020304" pitchFamily="18" charset="0"/>
            </a:endParaRPr>
          </a:p>
          <a:p>
            <a:pPr lvl="1">
              <a:lnSpc>
                <a:spcPct val="150000"/>
              </a:lnSpc>
              <a:spcBef>
                <a:spcPts val="800"/>
              </a:spcBef>
              <a:buFontTx/>
              <a:buNone/>
            </a:pPr>
            <a:r>
              <a:rPr lang="en-US" altLang="en-US" sz="2400" b="0" dirty="0">
                <a:solidFill>
                  <a:srgbClr val="000000"/>
                </a:solidFill>
                <a:cs typeface="Times New Roman" panose="02020603050405020304" pitchFamily="18" charset="0"/>
              </a:rPr>
              <a:t>  </a:t>
            </a:r>
          </a:p>
          <a:p>
            <a:pPr lvl="1">
              <a:spcBef>
                <a:spcPts val="800"/>
              </a:spcBef>
              <a:buFont typeface="Wingdings" panose="05000000000000000000" pitchFamily="2" charset="2"/>
              <a:buChar char="Ø"/>
            </a:pPr>
            <a:endParaRPr lang="en-US" altLang="en-US" sz="2400" b="0" dirty="0">
              <a:solidFill>
                <a:srgbClr val="000000"/>
              </a:solidFill>
              <a:cs typeface="Times New Roman" panose="02020603050405020304" pitchFamily="18" charset="0"/>
            </a:endParaRPr>
          </a:p>
          <a:p>
            <a:pPr lvl="1">
              <a:spcBef>
                <a:spcPts val="800"/>
              </a:spcBef>
              <a:buFont typeface="Wingdings" panose="05000000000000000000" pitchFamily="2" charset="2"/>
              <a:buChar char="Ø"/>
            </a:pPr>
            <a:endParaRPr lang="en-US" altLang="en-US" sz="2400" b="0" dirty="0">
              <a:solidFill>
                <a:srgbClr val="000000"/>
              </a:solidFill>
              <a:cs typeface="Times New Roman" panose="02020603050405020304" pitchFamily="18" charset="0"/>
            </a:endParaRPr>
          </a:p>
        </p:txBody>
      </p:sp>
      <p:sp>
        <p:nvSpPr>
          <p:cNvPr id="6" name="Text Box 1"/>
          <p:cNvSpPr txBox="1">
            <a:spLocks noChangeArrowheads="1"/>
          </p:cNvSpPr>
          <p:nvPr/>
        </p:nvSpPr>
        <p:spPr bwMode="auto">
          <a:xfrm>
            <a:off x="685800" y="46355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OBJECTIVE</a:t>
            </a:r>
          </a:p>
        </p:txBody>
      </p:sp>
      <p:sp>
        <p:nvSpPr>
          <p:cNvPr id="7" name="Text Box 2"/>
          <p:cNvSpPr txBox="1">
            <a:spLocks noChangeArrowheads="1"/>
          </p:cNvSpPr>
          <p:nvPr/>
        </p:nvSpPr>
        <p:spPr bwMode="auto">
          <a:xfrm>
            <a:off x="827584" y="1732481"/>
            <a:ext cx="82296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marL="342900" indent="-342900" algn="just">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To implement a bio-signal encryption process using secret bit insertion.</a:t>
            </a:r>
          </a:p>
          <a:p>
            <a:pPr marL="342900" indent="-342900" algn="just">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To design a decryption mechanism secret bit extraction for bio-signal recovery.</a:t>
            </a:r>
          </a:p>
          <a:p>
            <a:pPr marL="342900" indent="-342900" algn="just">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To apply HOA algorithm to optimize the position and feature extraction of missed data blocks.</a:t>
            </a:r>
          </a:p>
          <a:p>
            <a:pPr marL="342900" indent="-342900" algn="just">
              <a:spcBef>
                <a:spcPts val="800"/>
              </a:spcBef>
              <a:buFont typeface="Wingdings" panose="05000000000000000000" pitchFamily="2" charset="2"/>
              <a:buChar char="Ø"/>
            </a:pPr>
            <a:r>
              <a:rPr lang="en-US" sz="2800" b="0" dirty="0">
                <a:solidFill>
                  <a:srgbClr val="000000"/>
                </a:solidFill>
                <a:cs typeface="Times New Roman" panose="02020603050405020304" pitchFamily="18" charset="0"/>
              </a:rPr>
              <a:t>To integrate LSTM and MLPNN to reconstruct missing data blocks during transmission errors.</a:t>
            </a:r>
          </a:p>
          <a:p>
            <a:pPr algn="just">
              <a:lnSpc>
                <a:spcPct val="150000"/>
              </a:lnSpc>
              <a:spcBef>
                <a:spcPts val="800"/>
              </a:spcBef>
              <a:buNone/>
            </a:pPr>
            <a:endParaRPr lang="en-US" altLang="en-US" sz="2800" b="0" dirty="0">
              <a:solidFill>
                <a:srgbClr val="000000"/>
              </a:solidFill>
              <a:cs typeface="Times New Roman" panose="02020603050405020304" pitchFamily="18" charset="0"/>
            </a:endParaRPr>
          </a:p>
          <a:p>
            <a:pPr eaLnBrk="1" hangingPunct="1">
              <a:lnSpc>
                <a:spcPct val="90000"/>
              </a:lnSpc>
              <a:spcBef>
                <a:spcPts val="700"/>
              </a:spcBef>
            </a:pPr>
            <a:endParaRPr lang="en-US" altLang="en-US" sz="2400" b="0" dirty="0">
              <a:solidFill>
                <a:srgbClr val="000000"/>
              </a:solidFill>
            </a:endParaRPr>
          </a:p>
          <a:p>
            <a:pPr eaLnBrk="1" hangingPunct="1">
              <a:lnSpc>
                <a:spcPct val="90000"/>
              </a:lnSpc>
              <a:spcBef>
                <a:spcPts val="700"/>
              </a:spcBef>
              <a:buFontTx/>
              <a:buNone/>
            </a:pPr>
            <a:endParaRPr lang="en-US" altLang="en-US" sz="2400" b="0" dirty="0">
              <a:solidFill>
                <a:srgbClr val="000000"/>
              </a:solidFill>
            </a:endParaRPr>
          </a:p>
        </p:txBody>
      </p:sp>
    </p:spTree>
  </p:cSld>
  <p:clrMapOvr>
    <a:masterClrMapping/>
  </p:clrMapOvr>
  <p:transition>
    <p:zo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935" y="-1"/>
            <a:ext cx="3554430" cy="30521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051" y="-1"/>
            <a:ext cx="3831853" cy="30521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935" y="3208787"/>
            <a:ext cx="3607596" cy="291544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138" y="3176286"/>
            <a:ext cx="3719766" cy="2947941"/>
          </a:xfrm>
          <a:prstGeom prst="rect">
            <a:avLst/>
          </a:prstGeom>
        </p:spPr>
      </p:pic>
    </p:spTree>
    <p:extLst>
      <p:ext uri="{BB962C8B-B14F-4D97-AF65-F5344CB8AC3E}">
        <p14:creationId xmlns:p14="http://schemas.microsoft.com/office/powerpoint/2010/main" val="480839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sp>
        <p:nvSpPr>
          <p:cNvPr id="5" name="Title 1"/>
          <p:cNvSpPr>
            <a:spLocks noGrp="1" noChangeArrowheads="1"/>
          </p:cNvSpPr>
          <p:nvPr>
            <p:ph type="title"/>
          </p:nvPr>
        </p:nvSpPr>
        <p:spPr>
          <a:xfrm>
            <a:off x="1096804" y="21771"/>
            <a:ext cx="7767638" cy="1433513"/>
          </a:xfrm>
        </p:spPr>
        <p:txBody>
          <a:bodyPr/>
          <a:lstStyle/>
          <a:p>
            <a:pPr eaLnBrk="1" hangingPunct="1"/>
            <a:r>
              <a:rPr lang="en-US" altLang="en-US" sz="2800" dirty="0">
                <a:cs typeface="Times New Roman" panose="02020603050405020304" pitchFamily="18" charset="0"/>
              </a:rPr>
              <a:t>HARDWARE SETUP</a:t>
            </a:r>
          </a:p>
        </p:txBody>
      </p:sp>
      <p:pic>
        <p:nvPicPr>
          <p:cNvPr id="6" name="Content Placeholder 3" descr="ECG-Sensor-With-Arduino"/>
          <p:cNvPicPr>
            <a:picLocks noGrp="1" noChangeAspect="1"/>
          </p:cNvPicPr>
          <p:nvPr/>
        </p:nvPicPr>
        <p:blipFill>
          <a:blip r:embed="rId2"/>
          <a:stretch>
            <a:fillRect/>
          </a:stretch>
        </p:blipFill>
        <p:spPr>
          <a:xfrm>
            <a:off x="1533208" y="1295400"/>
            <a:ext cx="6894830" cy="4597562"/>
          </a:xfrm>
          <a:prstGeom prst="rect">
            <a:avLst/>
          </a:prstGeom>
          <a:noFill/>
          <a:ln w="9525">
            <a:noFill/>
          </a:ln>
        </p:spPr>
      </p:pic>
      <p:pic>
        <p:nvPicPr>
          <p:cNvPr id="2" name="Picture 1"/>
          <p:cNvPicPr>
            <a:picLocks noChangeAspect="1"/>
          </p:cNvPicPr>
          <p:nvPr/>
        </p:nvPicPr>
        <p:blipFill rotWithShape="1">
          <a:blip r:embed="rId3"/>
          <a:srcRect l="7735" t="24421" r="10363" b="1951"/>
          <a:stretch/>
        </p:blipFill>
        <p:spPr>
          <a:xfrm>
            <a:off x="4943061" y="1295400"/>
            <a:ext cx="3484977" cy="2110409"/>
          </a:xfrm>
          <a:prstGeom prst="rect">
            <a:avLst/>
          </a:prstGeom>
        </p:spPr>
      </p:pic>
      <p:pic>
        <p:nvPicPr>
          <p:cNvPr id="7" name="Content Placeholder 3" descr="ECG-Sensor-With-Arduino">
            <a:extLst>
              <a:ext uri="{FF2B5EF4-FFF2-40B4-BE49-F238E27FC236}">
                <a16:creationId xmlns:a16="http://schemas.microsoft.com/office/drawing/2014/main" id="{A4C44ACC-0D21-0E80-4A81-923EA64EEFA7}"/>
              </a:ext>
            </a:extLst>
          </p:cNvPr>
          <p:cNvPicPr>
            <a:picLocks noGrp="1" noChangeAspect="1"/>
          </p:cNvPicPr>
          <p:nvPr/>
        </p:nvPicPr>
        <p:blipFill>
          <a:blip r:embed="rId2"/>
          <a:stretch>
            <a:fillRect/>
          </a:stretch>
        </p:blipFill>
        <p:spPr>
          <a:xfrm>
            <a:off x="1533208" y="1295400"/>
            <a:ext cx="6894830" cy="4597562"/>
          </a:xfrm>
          <a:prstGeom prst="rect">
            <a:avLst/>
          </a:prstGeom>
          <a:noFill/>
          <a:ln w="9525">
            <a:noFill/>
          </a:ln>
        </p:spPr>
      </p:pic>
      <p:pic>
        <p:nvPicPr>
          <p:cNvPr id="3" name="Picture 2">
            <a:extLst>
              <a:ext uri="{FF2B5EF4-FFF2-40B4-BE49-F238E27FC236}">
                <a16:creationId xmlns:a16="http://schemas.microsoft.com/office/drawing/2014/main" id="{F125B057-ECB9-2FC2-BA22-469C30127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4555" y="1295401"/>
            <a:ext cx="3473483" cy="2133600"/>
          </a:xfrm>
          <a:prstGeom prst="rect">
            <a:avLst/>
          </a:prstGeom>
        </p:spPr>
      </p:pic>
    </p:spTree>
    <p:extLst>
      <p:ext uri="{BB962C8B-B14F-4D97-AF65-F5344CB8AC3E}">
        <p14:creationId xmlns:p14="http://schemas.microsoft.com/office/powerpoint/2010/main" val="380156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AEC0-06CA-0460-CAB0-A9DA40EE28A8}"/>
              </a:ext>
            </a:extLst>
          </p:cNvPr>
          <p:cNvSpPr>
            <a:spLocks noGrp="1"/>
          </p:cNvSpPr>
          <p:nvPr>
            <p:ph type="title"/>
          </p:nvPr>
        </p:nvSpPr>
        <p:spPr>
          <a:xfrm>
            <a:off x="971600" y="0"/>
            <a:ext cx="7772400" cy="1143000"/>
          </a:xfrm>
        </p:spPr>
        <p:txBody>
          <a:bodyPr/>
          <a:lstStyle/>
          <a:p>
            <a:r>
              <a:rPr lang="en-US" altLang="en-US" sz="2400" dirty="0">
                <a:cs typeface="Times New Roman" panose="02020603050405020304" pitchFamily="18" charset="0"/>
              </a:rPr>
              <a:t>HARDWARE SETUP</a:t>
            </a:r>
            <a:endParaRPr lang="en-IN" dirty="0"/>
          </a:p>
        </p:txBody>
      </p:sp>
      <p:pic>
        <p:nvPicPr>
          <p:cNvPr id="6" name="Content Placeholder 5">
            <a:extLst>
              <a:ext uri="{FF2B5EF4-FFF2-40B4-BE49-F238E27FC236}">
                <a16:creationId xmlns:a16="http://schemas.microsoft.com/office/drawing/2014/main" id="{88E044A4-D028-0C36-0AE4-34F104B61AF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7704" y="1340768"/>
            <a:ext cx="5486400" cy="4114800"/>
          </a:xfrm>
        </p:spPr>
      </p:pic>
      <p:sp>
        <p:nvSpPr>
          <p:cNvPr id="4" name="Footer Placeholder 3">
            <a:extLst>
              <a:ext uri="{FF2B5EF4-FFF2-40B4-BE49-F238E27FC236}">
                <a16:creationId xmlns:a16="http://schemas.microsoft.com/office/drawing/2014/main" id="{026E244B-0A4F-AAA3-71FD-4BF5AEC61C6A}"/>
              </a:ext>
            </a:extLst>
          </p:cNvPr>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2464779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67EFF854-806C-7C0C-8D1D-7C5C328EFAE0}"/>
              </a:ext>
            </a:extLst>
          </p:cNvPr>
          <p:cNvSpPr>
            <a:spLocks noGrp="1" noChangeArrowheads="1"/>
          </p:cNvSpPr>
          <p:nvPr>
            <p:ph type="title"/>
          </p:nvPr>
        </p:nvSpPr>
        <p:spPr>
          <a:xfrm>
            <a:off x="1470025" y="0"/>
            <a:ext cx="6980238" cy="954088"/>
          </a:xfrm>
        </p:spPr>
        <p:txBody>
          <a:bodyPr/>
          <a:lstStyle/>
          <a:p>
            <a:pPr eaLnBrk="1" hangingPunct="1"/>
            <a:r>
              <a:rPr lang="en-US" altLang="en-US" sz="2800">
                <a:cs typeface="Times New Roman" panose="02020603050405020304" pitchFamily="18" charset="0"/>
              </a:rPr>
              <a:t>CIRCUIT DESIGN</a:t>
            </a:r>
          </a:p>
        </p:txBody>
      </p:sp>
      <p:sp>
        <p:nvSpPr>
          <p:cNvPr id="28684" name="Footer Placeholder 3">
            <a:extLst>
              <a:ext uri="{FF2B5EF4-FFF2-40B4-BE49-F238E27FC236}">
                <a16:creationId xmlns:a16="http://schemas.microsoft.com/office/drawing/2014/main" id="{C301972F-9ADF-595A-F856-D5E08375C01A}"/>
              </a:ext>
            </a:extLst>
          </p:cNvPr>
          <p:cNvSpPr txBox="1">
            <a:spLocks noChangeArrowheads="1"/>
          </p:cNvSpPr>
          <p:nvPr/>
        </p:nvSpPr>
        <p:spPr bwMode="auto">
          <a:xfrm>
            <a:off x="3124200" y="6248400"/>
            <a:ext cx="289083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b="0">
                <a:solidFill>
                  <a:srgbClr val="0000FF"/>
                </a:solidFill>
              </a:rPr>
              <a:t>Department of IT</a:t>
            </a:r>
          </a:p>
        </p:txBody>
      </p:sp>
      <p:pic>
        <p:nvPicPr>
          <p:cNvPr id="2" name="Picture 1">
            <a:extLst>
              <a:ext uri="{FF2B5EF4-FFF2-40B4-BE49-F238E27FC236}">
                <a16:creationId xmlns:a16="http://schemas.microsoft.com/office/drawing/2014/main" id="{34107858-638E-C676-F9F5-352797F72DCC}"/>
              </a:ext>
            </a:extLst>
          </p:cNvPr>
          <p:cNvPicPr>
            <a:picLocks noChangeAspect="1"/>
          </p:cNvPicPr>
          <p:nvPr/>
        </p:nvPicPr>
        <p:blipFill>
          <a:blip r:embed="rId2"/>
          <a:stretch>
            <a:fillRect/>
          </a:stretch>
        </p:blipFill>
        <p:spPr>
          <a:xfrm>
            <a:off x="1204148" y="1475702"/>
            <a:ext cx="6923851" cy="3916005"/>
          </a:xfrm>
          <a:prstGeom prst="rect">
            <a:avLst/>
          </a:prstGeom>
        </p:spPr>
      </p:pic>
      <p:sp>
        <p:nvSpPr>
          <p:cNvPr id="3" name="TextBox 2">
            <a:extLst>
              <a:ext uri="{FF2B5EF4-FFF2-40B4-BE49-F238E27FC236}">
                <a16:creationId xmlns:a16="http://schemas.microsoft.com/office/drawing/2014/main" id="{2EAB9768-B4C0-3D42-AD1B-1EEEFF84A774}"/>
              </a:ext>
            </a:extLst>
          </p:cNvPr>
          <p:cNvSpPr txBox="1"/>
          <p:nvPr/>
        </p:nvSpPr>
        <p:spPr>
          <a:xfrm>
            <a:off x="1743828" y="1713109"/>
            <a:ext cx="14753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Arial"/>
              </a:rPr>
              <a:t>ARDUINO UNO</a:t>
            </a:r>
            <a:endParaRPr lang="en-US"/>
          </a:p>
        </p:txBody>
      </p:sp>
      <p:sp>
        <p:nvSpPr>
          <p:cNvPr id="4" name="TextBox 3">
            <a:extLst>
              <a:ext uri="{FF2B5EF4-FFF2-40B4-BE49-F238E27FC236}">
                <a16:creationId xmlns:a16="http://schemas.microsoft.com/office/drawing/2014/main" id="{B9168EA3-35B3-55B3-170A-08B013977C5B}"/>
              </a:ext>
            </a:extLst>
          </p:cNvPr>
          <p:cNvSpPr txBox="1"/>
          <p:nvPr/>
        </p:nvSpPr>
        <p:spPr>
          <a:xfrm>
            <a:off x="6282285" y="1911814"/>
            <a:ext cx="16578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Verdana"/>
                <a:ea typeface="Verdana"/>
                <a:cs typeface="Arial"/>
              </a:rPr>
              <a:t>AD8232</a:t>
            </a:r>
          </a:p>
          <a:p>
            <a:r>
              <a:rPr lang="en-US">
                <a:latin typeface="Verdana"/>
                <a:ea typeface="Verdana"/>
                <a:cs typeface="Arial"/>
              </a:rPr>
              <a:t>HEART MONITOR</a:t>
            </a:r>
            <a:endParaRPr lang="en-US">
              <a:ea typeface="Verdana"/>
            </a:endParaRPr>
          </a:p>
        </p:txBody>
      </p:sp>
    </p:spTree>
    <p:extLst>
      <p:ext uri="{BB962C8B-B14F-4D97-AF65-F5344CB8AC3E}">
        <p14:creationId xmlns:p14="http://schemas.microsoft.com/office/powerpoint/2010/main" val="3965086539"/>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DD88-CC1B-D5E6-34C2-6786112E56B9}"/>
              </a:ext>
            </a:extLst>
          </p:cNvPr>
          <p:cNvSpPr>
            <a:spLocks noGrp="1"/>
          </p:cNvSpPr>
          <p:nvPr>
            <p:ph type="title"/>
          </p:nvPr>
        </p:nvSpPr>
        <p:spPr>
          <a:xfrm>
            <a:off x="779106" y="152400"/>
            <a:ext cx="7772400" cy="1143000"/>
          </a:xfrm>
        </p:spPr>
        <p:txBody>
          <a:bodyPr/>
          <a:lstStyle/>
          <a:p>
            <a:r>
              <a:rPr lang="en-IN" dirty="0"/>
              <a:t>FIREBASE API</a:t>
            </a:r>
          </a:p>
        </p:txBody>
      </p:sp>
      <p:pic>
        <p:nvPicPr>
          <p:cNvPr id="6" name="Content Placeholder 5">
            <a:extLst>
              <a:ext uri="{FF2B5EF4-FFF2-40B4-BE49-F238E27FC236}">
                <a16:creationId xmlns:a16="http://schemas.microsoft.com/office/drawing/2014/main" id="{F4BC6F26-AD9C-2B67-BC22-F1F4B2F1A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3238" y="1670182"/>
            <a:ext cx="7158309" cy="4012161"/>
          </a:xfrm>
        </p:spPr>
      </p:pic>
      <p:sp>
        <p:nvSpPr>
          <p:cNvPr id="4" name="Footer Placeholder 3">
            <a:extLst>
              <a:ext uri="{FF2B5EF4-FFF2-40B4-BE49-F238E27FC236}">
                <a16:creationId xmlns:a16="http://schemas.microsoft.com/office/drawing/2014/main" id="{3BB6291E-25CD-061A-91BA-6A0DE364B30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2488475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pic>
        <p:nvPicPr>
          <p:cNvPr id="3" name="Picture 2">
            <a:extLst>
              <a:ext uri="{FF2B5EF4-FFF2-40B4-BE49-F238E27FC236}">
                <a16:creationId xmlns:a16="http://schemas.microsoft.com/office/drawing/2014/main" id="{361C576D-CC1E-BBE2-2CD6-F65D15C68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39" y="1595934"/>
            <a:ext cx="8136294" cy="4184380"/>
          </a:xfrm>
          <a:prstGeom prst="rect">
            <a:avLst/>
          </a:prstGeom>
        </p:spPr>
      </p:pic>
      <p:sp>
        <p:nvSpPr>
          <p:cNvPr id="7" name="Title 1">
            <a:extLst>
              <a:ext uri="{FF2B5EF4-FFF2-40B4-BE49-F238E27FC236}">
                <a16:creationId xmlns:a16="http://schemas.microsoft.com/office/drawing/2014/main" id="{0520D657-15AE-C314-95A5-C293CC0CA7BE}"/>
              </a:ext>
            </a:extLst>
          </p:cNvPr>
          <p:cNvSpPr>
            <a:spLocks noGrp="1"/>
          </p:cNvSpPr>
          <p:nvPr>
            <p:ph type="title"/>
          </p:nvPr>
        </p:nvSpPr>
        <p:spPr>
          <a:xfrm>
            <a:off x="685800" y="74754"/>
            <a:ext cx="7772400" cy="1143000"/>
          </a:xfrm>
        </p:spPr>
        <p:txBody>
          <a:bodyPr/>
          <a:lstStyle/>
          <a:p>
            <a:r>
              <a:rPr lang="en-IN" sz="2800" dirty="0"/>
              <a:t>FIREBASE STORAGE</a:t>
            </a:r>
          </a:p>
        </p:txBody>
      </p:sp>
    </p:spTree>
    <p:extLst>
      <p:ext uri="{BB962C8B-B14F-4D97-AF65-F5344CB8AC3E}">
        <p14:creationId xmlns:p14="http://schemas.microsoft.com/office/powerpoint/2010/main" val="2526481841"/>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itle 1"/>
          <p:cNvSpPr>
            <a:spLocks noGrp="1" noChangeArrowheads="1"/>
          </p:cNvSpPr>
          <p:nvPr>
            <p:ph type="title"/>
          </p:nvPr>
        </p:nvSpPr>
        <p:spPr>
          <a:xfrm>
            <a:off x="1096804" y="21771"/>
            <a:ext cx="7767638" cy="1433513"/>
          </a:xfrm>
        </p:spPr>
        <p:txBody>
          <a:bodyPr/>
          <a:lstStyle/>
          <a:p>
            <a:pPr eaLnBrk="1" hangingPunct="1"/>
            <a:r>
              <a:rPr lang="en-US" altLang="en-US" sz="2800" dirty="0">
                <a:cs typeface="Times New Roman" panose="02020603050405020304" pitchFamily="18" charset="0"/>
              </a:rPr>
              <a:t>HARDWARE SETUP</a:t>
            </a:r>
          </a:p>
        </p:txBody>
      </p:sp>
      <p:sp>
        <p:nvSpPr>
          <p:cNvPr id="6" name="Title 1"/>
          <p:cNvSpPr txBox="1">
            <a:spLocks noChangeArrowheads="1"/>
          </p:cNvSpPr>
          <p:nvPr/>
        </p:nvSpPr>
        <p:spPr bwMode="auto">
          <a:xfrm>
            <a:off x="1019200" y="3989113"/>
            <a:ext cx="77676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kern="0" dirty="0">
                <a:cs typeface="Times New Roman" panose="02020603050405020304" pitchFamily="18" charset="0"/>
              </a:rPr>
              <a:t>PPG SIGNAL SENSOR</a:t>
            </a:r>
          </a:p>
        </p:txBody>
      </p:sp>
      <p:pic>
        <p:nvPicPr>
          <p:cNvPr id="9" name="Picture 8"/>
          <p:cNvPicPr>
            <a:picLocks noChangeAspect="1"/>
          </p:cNvPicPr>
          <p:nvPr/>
        </p:nvPicPr>
        <p:blipFill rotWithShape="1">
          <a:blip r:embed="rId2"/>
          <a:srcRect t="10838"/>
          <a:stretch/>
        </p:blipFill>
        <p:spPr>
          <a:xfrm>
            <a:off x="2771800" y="2278500"/>
            <a:ext cx="3943854" cy="2012755"/>
          </a:xfrm>
          <a:prstGeom prst="rect">
            <a:avLst/>
          </a:prstGeom>
        </p:spPr>
      </p:pic>
    </p:spTree>
    <p:extLst>
      <p:ext uri="{BB962C8B-B14F-4D97-AF65-F5344CB8AC3E}">
        <p14:creationId xmlns:p14="http://schemas.microsoft.com/office/powerpoint/2010/main" val="639184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4D74-9AE0-FAB4-AC24-AABA7CB062B1}"/>
              </a:ext>
            </a:extLst>
          </p:cNvPr>
          <p:cNvSpPr>
            <a:spLocks noGrp="1"/>
          </p:cNvSpPr>
          <p:nvPr>
            <p:ph type="title"/>
          </p:nvPr>
        </p:nvSpPr>
        <p:spPr>
          <a:xfrm>
            <a:off x="1043608" y="18473"/>
            <a:ext cx="7772400" cy="1143000"/>
          </a:xfrm>
        </p:spPr>
        <p:txBody>
          <a:bodyPr/>
          <a:lstStyle/>
          <a:p>
            <a:r>
              <a:rPr lang="en-IN" dirty="0"/>
              <a:t>SWOT ANALYSIS</a:t>
            </a:r>
          </a:p>
        </p:txBody>
      </p:sp>
      <p:sp>
        <p:nvSpPr>
          <p:cNvPr id="4" name="Footer Placeholder 3">
            <a:extLst>
              <a:ext uri="{FF2B5EF4-FFF2-40B4-BE49-F238E27FC236}">
                <a16:creationId xmlns:a16="http://schemas.microsoft.com/office/drawing/2014/main" id="{A1AD06D7-7F7C-4050-5751-DCDE8D8F66BF}"/>
              </a:ext>
            </a:extLst>
          </p:cNvPr>
          <p:cNvSpPr>
            <a:spLocks noGrp="1"/>
          </p:cNvSpPr>
          <p:nvPr>
            <p:ph type="ftr" sz="quarter" idx="10"/>
          </p:nvPr>
        </p:nvSpPr>
        <p:spPr/>
        <p:txBody>
          <a:bodyPr/>
          <a:lstStyle/>
          <a:p>
            <a:pPr>
              <a:defRPr/>
            </a:pPr>
            <a:r>
              <a:rPr lang="en-US"/>
              <a:t>Department of IT</a:t>
            </a:r>
            <a:endParaRPr lang="en-US" dirty="0"/>
          </a:p>
        </p:txBody>
      </p:sp>
      <p:sp>
        <p:nvSpPr>
          <p:cNvPr id="5" name="Content Placeholder 2">
            <a:extLst>
              <a:ext uri="{FF2B5EF4-FFF2-40B4-BE49-F238E27FC236}">
                <a16:creationId xmlns:a16="http://schemas.microsoft.com/office/drawing/2014/main" id="{9947DA7C-20E1-CD85-2A3F-DF3B209D34CC}"/>
              </a:ext>
            </a:extLst>
          </p:cNvPr>
          <p:cNvSpPr>
            <a:spLocks noGrp="1"/>
          </p:cNvSpPr>
          <p:nvPr>
            <p:ph idx="1"/>
          </p:nvPr>
        </p:nvSpPr>
        <p:spPr>
          <a:xfrm>
            <a:off x="827584" y="1323128"/>
            <a:ext cx="8204448" cy="4763616"/>
          </a:xfrm>
        </p:spPr>
        <p:txBody>
          <a:bodyPr/>
          <a:lstStyle/>
          <a:p>
            <a:pPr marL="171450" lvl="1" indent="0" algn="just">
              <a:buNone/>
            </a:pPr>
            <a:r>
              <a:rPr lang="en-IN" sz="2400" b="1" dirty="0">
                <a:ea typeface="+mn-ea"/>
                <a:cs typeface="+mn-cs"/>
              </a:rPr>
              <a:t>STRENGTH:</a:t>
            </a:r>
          </a:p>
          <a:p>
            <a:pPr marL="171450" lvl="1" indent="0" algn="just">
              <a:buNone/>
            </a:pPr>
            <a:r>
              <a:rPr lang="en-IN" sz="2400" dirty="0">
                <a:ea typeface="+mn-ea"/>
                <a:cs typeface="+mn-cs"/>
              </a:rPr>
              <a:t>	</a:t>
            </a:r>
            <a:r>
              <a:rPr lang="en-US" sz="2400" dirty="0">
                <a:ea typeface="+mn-ea"/>
                <a:cs typeface="+mn-cs"/>
              </a:rPr>
              <a:t>Secret bit insertion enhances privacy, while HOA and LSTM+MLPNN improve lost data recovery</a:t>
            </a:r>
          </a:p>
          <a:p>
            <a:pPr marL="171450" lvl="1" indent="0" algn="just">
              <a:buNone/>
            </a:pPr>
            <a:r>
              <a:rPr lang="en-US" sz="2400" dirty="0">
                <a:ea typeface="+mn-ea"/>
                <a:cs typeface="+mn-cs"/>
              </a:rPr>
              <a:t>	Integration of Hermite domain technique and Hippopotamus Optimization addresses data loss and ensures information integrity.</a:t>
            </a:r>
          </a:p>
          <a:p>
            <a:pPr marL="457200" lvl="1" algn="just"/>
            <a:endParaRPr lang="en-IN" sz="2400" dirty="0">
              <a:ea typeface="+mn-ea"/>
              <a:cs typeface="+mn-cs"/>
            </a:endParaRPr>
          </a:p>
          <a:p>
            <a:pPr marL="171450" lvl="1" indent="0" algn="just">
              <a:buNone/>
            </a:pPr>
            <a:r>
              <a:rPr lang="en-IN" sz="2400" b="1" dirty="0">
                <a:ea typeface="+mn-ea"/>
                <a:cs typeface="+mn-cs"/>
              </a:rPr>
              <a:t>WEAKNESS:</a:t>
            </a:r>
          </a:p>
          <a:p>
            <a:pPr marL="171450" lvl="1" indent="0" algn="just">
              <a:buNone/>
            </a:pPr>
            <a:r>
              <a:rPr lang="en-US" sz="2400" dirty="0">
                <a:ea typeface="+mn-ea"/>
                <a:cs typeface="+mn-cs"/>
              </a:rPr>
              <a:t>	Complexity in implementation and integration of multiple techniques may pose challenges in system development.</a:t>
            </a:r>
          </a:p>
          <a:p>
            <a:pPr marL="457200" lvl="1" algn="just"/>
            <a:endParaRPr lang="en-IN" sz="2400" dirty="0">
              <a:ea typeface="+mn-ea"/>
              <a:cs typeface="+mn-cs"/>
            </a:endParaRPr>
          </a:p>
          <a:p>
            <a:pPr marL="0" indent="0" algn="just">
              <a:buNone/>
            </a:pPr>
            <a:endParaRPr lang="en-IN" sz="2400" dirty="0"/>
          </a:p>
        </p:txBody>
      </p:sp>
    </p:spTree>
    <p:extLst>
      <p:ext uri="{BB962C8B-B14F-4D97-AF65-F5344CB8AC3E}">
        <p14:creationId xmlns:p14="http://schemas.microsoft.com/office/powerpoint/2010/main" val="3074209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51876F-83E0-9A5B-6562-1EA76EED29D9}"/>
              </a:ext>
            </a:extLst>
          </p:cNvPr>
          <p:cNvSpPr>
            <a:spLocks noGrp="1"/>
          </p:cNvSpPr>
          <p:nvPr>
            <p:ph idx="1"/>
          </p:nvPr>
        </p:nvSpPr>
        <p:spPr>
          <a:xfrm>
            <a:off x="755576" y="1371600"/>
            <a:ext cx="8280920" cy="4721696"/>
          </a:xfrm>
        </p:spPr>
        <p:txBody>
          <a:bodyPr/>
          <a:lstStyle/>
          <a:p>
            <a:pPr marL="171450" lvl="1" indent="0" algn="just">
              <a:buNone/>
            </a:pPr>
            <a:r>
              <a:rPr lang="en-IN" sz="2400" b="1" dirty="0">
                <a:ea typeface="+mn-ea"/>
                <a:cs typeface="+mn-cs"/>
              </a:rPr>
              <a:t>OPPORTUNITY:</a:t>
            </a:r>
          </a:p>
          <a:p>
            <a:pPr marL="171450" lvl="1" indent="0" algn="just">
              <a:buNone/>
            </a:pPr>
            <a:r>
              <a:rPr lang="en-US" sz="2400" dirty="0">
                <a:ea typeface="+mn-ea"/>
                <a:cs typeface="+mn-cs"/>
              </a:rPr>
              <a:t>	Cost-effective implementation of the proposed framework can improve accessibility to secure communication in healthcare.</a:t>
            </a:r>
          </a:p>
          <a:p>
            <a:pPr marL="171450" lvl="1" indent="0" algn="just">
              <a:buNone/>
            </a:pPr>
            <a:r>
              <a:rPr lang="en-US" sz="2400" dirty="0">
                <a:ea typeface="+mn-ea"/>
                <a:cs typeface="+mn-cs"/>
              </a:rPr>
              <a:t>	Collaboration with healthcare institutions can facilitate real-world testing and refinement of the system, enhancing its practical applicability.</a:t>
            </a:r>
          </a:p>
          <a:p>
            <a:pPr marL="171450" lvl="1" indent="0" algn="just">
              <a:buNone/>
            </a:pPr>
            <a:endParaRPr lang="en-IN" sz="2400" dirty="0">
              <a:ea typeface="+mn-ea"/>
              <a:cs typeface="+mn-cs"/>
            </a:endParaRPr>
          </a:p>
          <a:p>
            <a:pPr marL="171450" lvl="1" indent="0" algn="just">
              <a:buNone/>
            </a:pPr>
            <a:r>
              <a:rPr lang="en-IN" sz="2400" b="1" dirty="0">
                <a:ea typeface="+mn-ea"/>
                <a:cs typeface="+mn-cs"/>
              </a:rPr>
              <a:t>THREATS:</a:t>
            </a:r>
          </a:p>
          <a:p>
            <a:pPr marL="171450" lvl="1" indent="0" algn="just">
              <a:buNone/>
            </a:pPr>
            <a:r>
              <a:rPr lang="en-US" sz="2400" dirty="0">
                <a:ea typeface="+mn-ea"/>
                <a:cs typeface="+mn-cs"/>
              </a:rPr>
              <a:t>	Regulatory compliance and privacy concerns may pose barriers to adoption and implementation in healthcare settings.</a:t>
            </a:r>
          </a:p>
          <a:p>
            <a:pPr algn="just"/>
            <a:endParaRPr lang="en-IN" sz="2400" dirty="0"/>
          </a:p>
        </p:txBody>
      </p:sp>
      <p:sp>
        <p:nvSpPr>
          <p:cNvPr id="4" name="Footer Placeholder 3">
            <a:extLst>
              <a:ext uri="{FF2B5EF4-FFF2-40B4-BE49-F238E27FC236}">
                <a16:creationId xmlns:a16="http://schemas.microsoft.com/office/drawing/2014/main" id="{631327CA-1796-5B71-5AB2-FDBD40056C00}"/>
              </a:ext>
            </a:extLst>
          </p:cNvPr>
          <p:cNvSpPr>
            <a:spLocks noGrp="1"/>
          </p:cNvSpPr>
          <p:nvPr>
            <p:ph type="ftr" sz="quarter" idx="10"/>
          </p:nvPr>
        </p:nvSpPr>
        <p:spPr/>
        <p:txBody>
          <a:bodyPr/>
          <a:lstStyle/>
          <a:p>
            <a:pPr>
              <a:defRPr/>
            </a:pPr>
            <a:r>
              <a:rPr lang="en-US"/>
              <a:t>Department of IT</a:t>
            </a:r>
            <a:endParaRPr lang="en-US" dirty="0"/>
          </a:p>
        </p:txBody>
      </p:sp>
      <p:sp>
        <p:nvSpPr>
          <p:cNvPr id="7" name="Title 1">
            <a:extLst>
              <a:ext uri="{FF2B5EF4-FFF2-40B4-BE49-F238E27FC236}">
                <a16:creationId xmlns:a16="http://schemas.microsoft.com/office/drawing/2014/main" id="{B1554D74-9AE0-FAB4-AC24-AABA7CB062B1}"/>
              </a:ext>
            </a:extLst>
          </p:cNvPr>
          <p:cNvSpPr>
            <a:spLocks noGrp="1"/>
          </p:cNvSpPr>
          <p:nvPr>
            <p:ph type="title"/>
          </p:nvPr>
        </p:nvSpPr>
        <p:spPr>
          <a:xfrm>
            <a:off x="1043608" y="18473"/>
            <a:ext cx="7772400" cy="1143000"/>
          </a:xfrm>
        </p:spPr>
        <p:txBody>
          <a:bodyPr/>
          <a:lstStyle/>
          <a:p>
            <a:r>
              <a:rPr lang="en-IN" dirty="0"/>
              <a:t>SWOT ANALYSIS</a:t>
            </a:r>
          </a:p>
        </p:txBody>
      </p:sp>
    </p:spTree>
    <p:extLst>
      <p:ext uri="{BB962C8B-B14F-4D97-AF65-F5344CB8AC3E}">
        <p14:creationId xmlns:p14="http://schemas.microsoft.com/office/powerpoint/2010/main" val="3341903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8737-FDDD-C249-D7B8-6C30425694E8}"/>
              </a:ext>
            </a:extLst>
          </p:cNvPr>
          <p:cNvSpPr>
            <a:spLocks noGrp="1"/>
          </p:cNvSpPr>
          <p:nvPr>
            <p:ph type="title"/>
          </p:nvPr>
        </p:nvSpPr>
        <p:spPr>
          <a:xfrm>
            <a:off x="971600" y="332656"/>
            <a:ext cx="7772400" cy="1143000"/>
          </a:xfrm>
        </p:spPr>
        <p:txBody>
          <a:bodyPr/>
          <a:lstStyle/>
          <a:p>
            <a:pPr marL="0" indent="0"/>
            <a:r>
              <a:rPr lang="en-IN" sz="2400" dirty="0"/>
              <a:t>SOCIAL IMPACTS</a:t>
            </a:r>
            <a:endParaRPr lang="en-IN" dirty="0"/>
          </a:p>
        </p:txBody>
      </p:sp>
      <p:sp>
        <p:nvSpPr>
          <p:cNvPr id="3" name="Content Placeholder 2">
            <a:extLst>
              <a:ext uri="{FF2B5EF4-FFF2-40B4-BE49-F238E27FC236}">
                <a16:creationId xmlns:a16="http://schemas.microsoft.com/office/drawing/2014/main" id="{D5E5D85E-0A93-C644-05A3-6F464B8B10A5}"/>
              </a:ext>
            </a:extLst>
          </p:cNvPr>
          <p:cNvSpPr>
            <a:spLocks noGrp="1"/>
          </p:cNvSpPr>
          <p:nvPr>
            <p:ph idx="1"/>
          </p:nvPr>
        </p:nvSpPr>
        <p:spPr>
          <a:xfrm>
            <a:off x="813016" y="1804628"/>
            <a:ext cx="8089567" cy="4114800"/>
          </a:xfrm>
        </p:spPr>
        <p:txBody>
          <a:bodyPr/>
          <a:lstStyle/>
          <a:p>
            <a:pPr lvl="1" algn="just">
              <a:buFont typeface="+mj-lt"/>
              <a:buAutoNum type="arabicPeriod"/>
            </a:pPr>
            <a:r>
              <a:rPr lang="en-US" sz="2400" dirty="0">
                <a:ea typeface="+mn-ea"/>
                <a:cs typeface="+mn-cs"/>
              </a:rPr>
              <a:t>Cost-effective implementation can improve access to secure healthcare communication, potentially reducing healthcare costs.</a:t>
            </a:r>
          </a:p>
          <a:p>
            <a:pPr lvl="1" algn="just">
              <a:buFont typeface="+mj-lt"/>
              <a:buAutoNum type="arabicPeriod"/>
            </a:pPr>
            <a:r>
              <a:rPr lang="en-US" sz="2400" dirty="0">
                <a:ea typeface="+mn-ea"/>
                <a:cs typeface="+mn-cs"/>
              </a:rPr>
              <a:t>Enhanced data protection and analysis capabilities contribute to improved patient privacy and better healthcare outcomes.</a:t>
            </a:r>
          </a:p>
          <a:p>
            <a:pPr lvl="1" algn="just">
              <a:buFont typeface="+mj-lt"/>
              <a:buAutoNum type="arabicPeriod"/>
            </a:pPr>
            <a:r>
              <a:rPr lang="en-US" sz="2400" dirty="0">
                <a:ea typeface="+mn-ea"/>
                <a:cs typeface="+mn-cs"/>
              </a:rPr>
              <a:t>Implementation in healthcare institutions can streamline data management processes, reducing administrative burdens and improving efficiency.</a:t>
            </a:r>
          </a:p>
          <a:p>
            <a:pPr algn="just"/>
            <a:endParaRPr lang="en-IN" sz="2400" dirty="0"/>
          </a:p>
        </p:txBody>
      </p:sp>
      <p:sp>
        <p:nvSpPr>
          <p:cNvPr id="4" name="Footer Placeholder 3">
            <a:extLst>
              <a:ext uri="{FF2B5EF4-FFF2-40B4-BE49-F238E27FC236}">
                <a16:creationId xmlns:a16="http://schemas.microsoft.com/office/drawing/2014/main" id="{C9C4CB69-43C6-49B5-26E6-BC5557AC03F9}"/>
              </a:ext>
            </a:extLst>
          </p:cNvPr>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396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pPr>
              <a:defRPr/>
            </a:pPr>
            <a:r>
              <a:rPr lang="en-US"/>
              <a:t>Department of IT</a:t>
            </a:r>
          </a:p>
        </p:txBody>
      </p:sp>
      <p:sp>
        <p:nvSpPr>
          <p:cNvPr id="6" name="Text Box 1"/>
          <p:cNvSpPr txBox="1">
            <a:spLocks noChangeArrowheads="1"/>
          </p:cNvSpPr>
          <p:nvPr/>
        </p:nvSpPr>
        <p:spPr bwMode="auto">
          <a:xfrm>
            <a:off x="685800" y="46355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NOVELTY</a:t>
            </a:r>
          </a:p>
        </p:txBody>
      </p:sp>
      <p:sp>
        <p:nvSpPr>
          <p:cNvPr id="7" name="Text Box 2"/>
          <p:cNvSpPr txBox="1">
            <a:spLocks noChangeArrowheads="1"/>
          </p:cNvSpPr>
          <p:nvPr/>
        </p:nvSpPr>
        <p:spPr bwMode="auto">
          <a:xfrm>
            <a:off x="907706" y="1556792"/>
            <a:ext cx="7772400" cy="469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eaLnBrk="1" hangingPunct="1">
              <a:lnSpc>
                <a:spcPct val="90000"/>
              </a:lnSpc>
              <a:spcBef>
                <a:spcPts val="700"/>
              </a:spcBef>
              <a:buFontTx/>
              <a:buNone/>
            </a:pPr>
            <a:endParaRPr lang="en-US" altLang="en-US" sz="2400" b="0" dirty="0">
              <a:solidFill>
                <a:srgbClr val="000000"/>
              </a:solidFill>
            </a:endParaRPr>
          </a:p>
          <a:p>
            <a:pPr marL="342900" indent="-342900" algn="just">
              <a:lnSpc>
                <a:spcPct val="90000"/>
              </a:lnSpc>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Generation of new Hermite functions</a:t>
            </a:r>
          </a:p>
          <a:p>
            <a:pPr marL="342900" indent="-342900" algn="just">
              <a:lnSpc>
                <a:spcPct val="90000"/>
              </a:lnSpc>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Utilization of hash functions for robust password generation and security enhancement.</a:t>
            </a:r>
          </a:p>
          <a:p>
            <a:pPr marL="342900" indent="-342900" algn="just">
              <a:lnSpc>
                <a:spcPct val="90000"/>
              </a:lnSpc>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Implementation of Hippopotamus Optimization Algorithm for block position optimization.</a:t>
            </a:r>
          </a:p>
          <a:p>
            <a:pPr marL="342900" indent="-342900" algn="just">
              <a:lnSpc>
                <a:spcPct val="90000"/>
              </a:lnSpc>
              <a:spcBef>
                <a:spcPts val="800"/>
              </a:spcBef>
              <a:buFont typeface="Wingdings" panose="05000000000000000000" pitchFamily="2" charset="2"/>
              <a:buChar char="Ø"/>
            </a:pPr>
            <a:r>
              <a:rPr lang="en-US" altLang="en-US" sz="2800" b="0" dirty="0">
                <a:solidFill>
                  <a:srgbClr val="000000"/>
                </a:solidFill>
                <a:cs typeface="Times New Roman" panose="02020603050405020304" pitchFamily="18" charset="0"/>
              </a:rPr>
              <a:t>Integration of arrhythmia detection algorithms for early diagnosis in healthcare systems.</a:t>
            </a:r>
          </a:p>
        </p:txBody>
      </p:sp>
    </p:spTree>
  </p:cSld>
  <p:clrMapOvr>
    <a:masterClrMapping/>
  </p:clrMapOvr>
  <p:transition>
    <p:zo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772400" cy="1143000"/>
          </a:xfrm>
        </p:spPr>
        <p:txBody>
          <a:bodyPr/>
          <a:lstStyle/>
          <a:p>
            <a:r>
              <a:rPr lang="en-US" dirty="0"/>
              <a:t>CONCLUSION</a:t>
            </a:r>
            <a:endParaRPr lang="en-IN" dirty="0"/>
          </a:p>
        </p:txBody>
      </p:sp>
      <p:sp>
        <p:nvSpPr>
          <p:cNvPr id="3" name="Content Placeholder 2"/>
          <p:cNvSpPr>
            <a:spLocks noGrp="1"/>
          </p:cNvSpPr>
          <p:nvPr>
            <p:ph idx="1"/>
          </p:nvPr>
        </p:nvSpPr>
        <p:spPr>
          <a:xfrm>
            <a:off x="971600" y="1909760"/>
            <a:ext cx="7772400" cy="3038480"/>
          </a:xfrm>
        </p:spPr>
        <p:txBody>
          <a:bodyPr/>
          <a:lstStyle/>
          <a:p>
            <a:pPr marL="0" indent="0" algn="just">
              <a:buNone/>
            </a:pPr>
            <a:r>
              <a:rPr lang="en-US" sz="2400" dirty="0"/>
              <a:t>	Our research presents a significant advance in secure ECG </a:t>
            </a:r>
            <a:r>
              <a:rPr lang="en-US" sz="2400" dirty="0" err="1"/>
              <a:t>biosignal</a:t>
            </a:r>
            <a:r>
              <a:rPr lang="en-US" sz="2400" dirty="0"/>
              <a:t> transmission, using deep learning for encryption and decryption. The Hermite function ensures data integrity, while hash functions strengthen security. Predictive modeling with MLPNN enhances reliability, and exploring optimization techniques is crucial for future improvements.</a:t>
            </a:r>
            <a:endParaRPr lang="en-IN" sz="2400" dirty="0"/>
          </a:p>
        </p:txBody>
      </p:sp>
      <p:sp>
        <p:nvSpPr>
          <p:cNvPr id="4" name="Footer Placeholder 3"/>
          <p:cNvSpPr>
            <a:spLocks noGrp="1"/>
          </p:cNvSpPr>
          <p:nvPr>
            <p:ph type="ftr" sz="quarter" idx="10"/>
          </p:nvPr>
        </p:nvSpPr>
        <p:spPr/>
        <p:txBody>
          <a:bodyPr/>
          <a:lstStyle/>
          <a:p>
            <a:pPr>
              <a:defRPr/>
            </a:pPr>
            <a:r>
              <a:rPr lang="en-US"/>
              <a:t>Department of IT</a:t>
            </a:r>
            <a:endParaRPr lang="en-US" dirty="0"/>
          </a:p>
        </p:txBody>
      </p:sp>
    </p:spTree>
    <p:extLst>
      <p:ext uri="{BB962C8B-B14F-4D97-AF65-F5344CB8AC3E}">
        <p14:creationId xmlns:p14="http://schemas.microsoft.com/office/powerpoint/2010/main" val="4220930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FC02-326E-E3D5-1EBC-B69A2A510F00}"/>
              </a:ext>
            </a:extLst>
          </p:cNvPr>
          <p:cNvSpPr>
            <a:spLocks noGrp="1"/>
          </p:cNvSpPr>
          <p:nvPr>
            <p:ph type="title"/>
          </p:nvPr>
        </p:nvSpPr>
        <p:spPr>
          <a:xfrm>
            <a:off x="1115616" y="403752"/>
            <a:ext cx="7772400" cy="1143000"/>
          </a:xfrm>
        </p:spPr>
        <p:txBody>
          <a:bodyPr/>
          <a:lstStyle/>
          <a:p>
            <a:r>
              <a:rPr lang="en-US" dirty="0"/>
              <a:t>JOURNAL SUBMISSION PROOF </a:t>
            </a:r>
            <a:br>
              <a:rPr lang="en-US" dirty="0"/>
            </a:br>
            <a:r>
              <a:rPr lang="en-US" dirty="0"/>
              <a:t> IEEE Internet Of Things</a:t>
            </a:r>
            <a:endParaRPr lang="en-IN" dirty="0"/>
          </a:p>
        </p:txBody>
      </p:sp>
      <p:sp>
        <p:nvSpPr>
          <p:cNvPr id="4" name="Footer Placeholder 3">
            <a:extLst>
              <a:ext uri="{FF2B5EF4-FFF2-40B4-BE49-F238E27FC236}">
                <a16:creationId xmlns:a16="http://schemas.microsoft.com/office/drawing/2014/main" id="{E5CF5F54-3093-37DE-E5D4-30547B5CDF52}"/>
              </a:ext>
            </a:extLst>
          </p:cNvPr>
          <p:cNvSpPr>
            <a:spLocks noGrp="1"/>
          </p:cNvSpPr>
          <p:nvPr>
            <p:ph type="ftr" sz="quarter" idx="10"/>
          </p:nvPr>
        </p:nvSpPr>
        <p:spPr/>
        <p:txBody>
          <a:bodyPr/>
          <a:lstStyle/>
          <a:p>
            <a:pPr>
              <a:defRPr/>
            </a:pPr>
            <a:r>
              <a:rPr lang="en-US"/>
              <a:t>Department of IT</a:t>
            </a:r>
            <a:endParaRPr lang="en-US" dirty="0"/>
          </a:p>
        </p:txBody>
      </p:sp>
      <p:pic>
        <p:nvPicPr>
          <p:cNvPr id="5" name="Content Placeholder 4">
            <a:extLst>
              <a:ext uri="{FF2B5EF4-FFF2-40B4-BE49-F238E27FC236}">
                <a16:creationId xmlns:a16="http://schemas.microsoft.com/office/drawing/2014/main" id="{A05821E3-D67E-4960-4460-A61A30571E34}"/>
              </a:ext>
            </a:extLst>
          </p:cNvPr>
          <p:cNvPicPr>
            <a:picLocks noGrp="1" noChangeAspect="1"/>
          </p:cNvPicPr>
          <p:nvPr>
            <p:ph idx="1"/>
          </p:nvPr>
        </p:nvPicPr>
        <p:blipFill rotWithShape="1">
          <a:blip r:embed="rId2"/>
          <a:srcRect t="22157" b="15066"/>
          <a:stretch/>
        </p:blipFill>
        <p:spPr>
          <a:xfrm>
            <a:off x="1238034" y="1700808"/>
            <a:ext cx="7527564" cy="4084104"/>
          </a:xfrm>
          <a:prstGeom prst="rect">
            <a:avLst/>
          </a:prstGeom>
        </p:spPr>
      </p:pic>
    </p:spTree>
    <p:extLst>
      <p:ext uri="{BB962C8B-B14F-4D97-AF65-F5344CB8AC3E}">
        <p14:creationId xmlns:p14="http://schemas.microsoft.com/office/powerpoint/2010/main" val="2723872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z="2800" dirty="0"/>
              <a:t>References</a:t>
            </a:r>
            <a:endParaRPr lang="en-IN" sz="2800" dirty="0"/>
          </a:p>
        </p:txBody>
      </p:sp>
      <p:sp>
        <p:nvSpPr>
          <p:cNvPr id="3" name="Content Placeholder 2"/>
          <p:cNvSpPr>
            <a:spLocks noGrp="1"/>
          </p:cNvSpPr>
          <p:nvPr>
            <p:ph idx="1"/>
          </p:nvPr>
        </p:nvSpPr>
        <p:spPr>
          <a:xfrm>
            <a:off x="1043608" y="1052736"/>
            <a:ext cx="7848600" cy="5105400"/>
          </a:xfrm>
        </p:spPr>
        <p:txBody>
          <a:bodyPr/>
          <a:lstStyle/>
          <a:p>
            <a:pPr marL="0" indent="0" algn="just">
              <a:buNone/>
            </a:pPr>
            <a:r>
              <a:rPr lang="en-US" sz="2000" dirty="0"/>
              <a:t>[1] S. </a:t>
            </a:r>
            <a:r>
              <a:rPr lang="en-US" sz="2000" dirty="0" err="1"/>
              <a:t>Arunkumar</a:t>
            </a:r>
            <a:r>
              <a:rPr lang="en-US" sz="2000" dirty="0"/>
              <a:t>, V. </a:t>
            </a:r>
            <a:r>
              <a:rPr lang="en-US" sz="2000" dirty="0" err="1"/>
              <a:t>Subramaniyaswamy</a:t>
            </a:r>
            <a:r>
              <a:rPr lang="en-US" sz="2000" dirty="0"/>
              <a:t>, V. </a:t>
            </a:r>
            <a:r>
              <a:rPr lang="en-US" sz="2000" dirty="0" err="1"/>
              <a:t>Vijayakumar</a:t>
            </a:r>
            <a:r>
              <a:rPr lang="en-US" sz="2000" dirty="0"/>
              <a:t>, N. </a:t>
            </a:r>
            <a:r>
              <a:rPr lang="en-US" sz="2000" dirty="0" err="1"/>
              <a:t>Chilamkurti</a:t>
            </a:r>
            <a:r>
              <a:rPr lang="en-US" sz="2000" dirty="0"/>
              <a:t>, and R. </a:t>
            </a:r>
            <a:r>
              <a:rPr lang="en-US" sz="2000" dirty="0" err="1"/>
              <a:t>Logesh</a:t>
            </a:r>
            <a:r>
              <a:rPr lang="en-US" sz="2000" dirty="0"/>
              <a:t>, “SVD-based robust image </a:t>
            </a:r>
            <a:r>
              <a:rPr lang="en-US" sz="2000" dirty="0" err="1"/>
              <a:t>steganographic</a:t>
            </a:r>
            <a:r>
              <a:rPr lang="en-US" sz="2000" dirty="0"/>
              <a:t> scheme using RIWT and DCT for secure transmission of medical images,” Measurement, vol. 139, pp. 426–437, Jun. 2019.</a:t>
            </a:r>
          </a:p>
          <a:p>
            <a:pPr marL="0" indent="0" algn="just">
              <a:buNone/>
            </a:pPr>
            <a:r>
              <a:rPr lang="en-IN" sz="2000" dirty="0"/>
              <a:t>[2] M. Khari, A. K. Garg, A. H. </a:t>
            </a:r>
            <a:r>
              <a:rPr lang="en-IN" sz="2000" dirty="0" err="1"/>
              <a:t>Gandomi</a:t>
            </a:r>
            <a:r>
              <a:rPr lang="en-IN" sz="2000" dirty="0"/>
              <a:t>, R. Gupta, R. </a:t>
            </a:r>
            <a:r>
              <a:rPr lang="en-IN" sz="2000" dirty="0" err="1"/>
              <a:t>Patan</a:t>
            </a:r>
            <a:r>
              <a:rPr lang="en-IN" sz="2000" dirty="0"/>
              <a:t>, and B. </a:t>
            </a:r>
            <a:r>
              <a:rPr lang="en-IN" sz="2000" dirty="0" err="1"/>
              <a:t>Balusamy</a:t>
            </a:r>
            <a:r>
              <a:rPr lang="en-IN" sz="2000" dirty="0"/>
              <a:t>, “Securing data in Internet of Things (</a:t>
            </a:r>
            <a:r>
              <a:rPr lang="en-IN" sz="2000" dirty="0" err="1"/>
              <a:t>IoT</a:t>
            </a:r>
            <a:r>
              <a:rPr lang="en-IN" sz="2000" dirty="0"/>
              <a:t>) using </a:t>
            </a:r>
            <a:r>
              <a:rPr lang="en-IN" sz="2000" dirty="0" err="1"/>
              <a:t>cryptography</a:t>
            </a:r>
            <a:r>
              <a:rPr lang="en-IN" sz="2000" dirty="0"/>
              <a:t> and steganography techniques,” IEEE Trans. Syst., Man, Cybern., Syst., vol. 50, no. 1, pp. 73–80, Jan. 2020.</a:t>
            </a:r>
          </a:p>
          <a:p>
            <a:pPr marL="0" indent="0" algn="just">
              <a:buNone/>
            </a:pPr>
            <a:r>
              <a:rPr lang="en-US" sz="2000" dirty="0"/>
              <a:t>[3] S. Banerjee and G. K. Singh, “Deep neural network based missing data prediction of electrocardiogram signal using </a:t>
            </a:r>
            <a:r>
              <a:rPr lang="en-US" sz="2000" dirty="0" err="1"/>
              <a:t>multiagent</a:t>
            </a:r>
            <a:r>
              <a:rPr lang="en-US" sz="2000" dirty="0"/>
              <a:t> reinforcement learning,” Biomed. Signal Process. Control, vol. 67, May 2021, Art. no. 102508.</a:t>
            </a:r>
            <a:endParaRPr lang="en-IN" sz="2000" dirty="0"/>
          </a:p>
          <a:p>
            <a:pPr marL="0" indent="0" algn="just">
              <a:buNone/>
            </a:pPr>
            <a:r>
              <a:rPr lang="en-US" sz="2000" dirty="0"/>
              <a:t>[4] S. E. </a:t>
            </a:r>
            <a:r>
              <a:rPr lang="en-US" sz="2000" dirty="0" err="1"/>
              <a:t>Jero</a:t>
            </a:r>
            <a:r>
              <a:rPr lang="en-US" sz="2000" dirty="0"/>
              <a:t>, P. </a:t>
            </a:r>
            <a:r>
              <a:rPr lang="en-US" sz="2000" dirty="0" err="1"/>
              <a:t>Ramu</a:t>
            </a:r>
            <a:r>
              <a:rPr lang="en-US" sz="2000" dirty="0"/>
              <a:t>, and S. Ramakrishnan, “Discrete wavelet transform and singular value decomposition based ECG steganography for secured patient information transmission,” J. Med. Syst., vol. 38, no. 10, pp. 1–11, Oct. 2014.</a:t>
            </a:r>
            <a:endParaRPr lang="en-IN" sz="2000" dirty="0"/>
          </a:p>
        </p:txBody>
      </p:sp>
      <p:sp>
        <p:nvSpPr>
          <p:cNvPr id="5"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spTree>
    <p:extLst>
      <p:ext uri="{BB962C8B-B14F-4D97-AF65-F5344CB8AC3E}">
        <p14:creationId xmlns:p14="http://schemas.microsoft.com/office/powerpoint/2010/main" val="3756430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C1F728B-7442-C529-571D-00F92A85BA2B}"/>
              </a:ext>
            </a:extLst>
          </p:cNvPr>
          <p:cNvSpPr>
            <a:spLocks noGrp="1"/>
          </p:cNvSpPr>
          <p:nvPr>
            <p:ph type="ftr" sz="quarter" idx="10"/>
          </p:nvPr>
        </p:nvSpPr>
        <p:spPr/>
        <p:txBody>
          <a:bodyPr/>
          <a:lstStyle/>
          <a:p>
            <a:pPr>
              <a:defRPr/>
            </a:pPr>
            <a:r>
              <a:rPr lang="en-US"/>
              <a:t>Department of IT</a:t>
            </a:r>
            <a:endParaRPr lang="en-US" dirty="0"/>
          </a:p>
        </p:txBody>
      </p:sp>
      <p:sp>
        <p:nvSpPr>
          <p:cNvPr id="5" name="Title 1">
            <a:extLst>
              <a:ext uri="{FF2B5EF4-FFF2-40B4-BE49-F238E27FC236}">
                <a16:creationId xmlns:a16="http://schemas.microsoft.com/office/drawing/2014/main" id="{9A387BF2-FEE8-5301-C712-7275B0363EDD}"/>
              </a:ext>
            </a:extLst>
          </p:cNvPr>
          <p:cNvSpPr>
            <a:spLocks noGrp="1"/>
          </p:cNvSpPr>
          <p:nvPr>
            <p:ph type="title"/>
          </p:nvPr>
        </p:nvSpPr>
        <p:spPr>
          <a:xfrm>
            <a:off x="2483768" y="152400"/>
            <a:ext cx="4176464" cy="7605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dirty="0"/>
              <a:t>References</a:t>
            </a:r>
            <a:endParaRPr lang="en-IN" sz="2800" dirty="0"/>
          </a:p>
        </p:txBody>
      </p:sp>
      <p:sp>
        <p:nvSpPr>
          <p:cNvPr id="6" name="Content Placeholder 2"/>
          <p:cNvSpPr>
            <a:spLocks noGrp="1"/>
          </p:cNvSpPr>
          <p:nvPr>
            <p:ph idx="1"/>
          </p:nvPr>
        </p:nvSpPr>
        <p:spPr>
          <a:xfrm>
            <a:off x="1115616" y="1027956"/>
            <a:ext cx="7848600" cy="5105400"/>
          </a:xfrm>
        </p:spPr>
        <p:txBody>
          <a:bodyPr/>
          <a:lstStyle/>
          <a:p>
            <a:pPr marL="0" indent="0" algn="just">
              <a:buNone/>
            </a:pPr>
            <a:r>
              <a:rPr lang="en-US" sz="2000" dirty="0"/>
              <a:t>[5] </a:t>
            </a:r>
            <a:r>
              <a:rPr lang="en-IN" sz="2000" dirty="0"/>
              <a:t>J. T. L. </a:t>
            </a:r>
            <a:r>
              <a:rPr lang="en-IN" sz="2000" dirty="0" err="1"/>
              <a:t>Philjon</a:t>
            </a:r>
            <a:r>
              <a:rPr lang="en-IN" sz="2000" dirty="0"/>
              <a:t> and N. V. Rao, “Metamorphic cryptography—A paradox between cryptography and steganography using dynamic encryption,” in Proc. Int. Conf. Recent Trends Inf. Technol., Jun. 2011, pp. 217–222. </a:t>
            </a:r>
          </a:p>
          <a:p>
            <a:pPr marL="0" indent="0" algn="just">
              <a:buNone/>
            </a:pPr>
            <a:r>
              <a:rPr lang="en-IN" sz="2000" dirty="0"/>
              <a:t>[6] A. </a:t>
            </a:r>
            <a:r>
              <a:rPr lang="en-IN" sz="2000" dirty="0" err="1"/>
              <a:t>Ibaida</a:t>
            </a:r>
            <a:r>
              <a:rPr lang="en-IN" sz="2000" dirty="0"/>
              <a:t> and I. Khalil, “Wavelet-based ECG steganography for protecting patient confidential information in point-of-care systems,” IEEE Trans. Biomed. Eng., vol. 60, no. 12, pp. 3322–3330, Dec. 2013</a:t>
            </a:r>
          </a:p>
          <a:p>
            <a:pPr marL="0" indent="0" algn="just">
              <a:buNone/>
            </a:pPr>
            <a:r>
              <a:rPr lang="en-US" sz="2000" dirty="0"/>
              <a:t>[7] N. </a:t>
            </a:r>
            <a:r>
              <a:rPr lang="en-US" sz="2000" dirty="0" err="1"/>
              <a:t>Soni</a:t>
            </a:r>
            <a:r>
              <a:rPr lang="en-US" sz="2000" dirty="0"/>
              <a:t>, I. Saini, and B. Singh, “An integer wavelet transform and pixel value differencing based feature specific hybrid technique for 2D ECG steganography with high payload capacity,” </a:t>
            </a:r>
            <a:r>
              <a:rPr lang="en-US" sz="2000" dirty="0" err="1"/>
              <a:t>Multim</a:t>
            </a:r>
            <a:r>
              <a:rPr lang="en-US" sz="2000" dirty="0"/>
              <a:t>. Tools Appl., vol. 80, pp. 8505–8540, Mar. 2021.</a:t>
            </a:r>
            <a:endParaRPr lang="en-IN" sz="2000" dirty="0"/>
          </a:p>
          <a:p>
            <a:pPr marL="0" indent="0" algn="just">
              <a:buNone/>
            </a:pPr>
            <a:endParaRPr lang="en-IN" sz="2000" dirty="0"/>
          </a:p>
        </p:txBody>
      </p:sp>
    </p:spTree>
    <p:extLst>
      <p:ext uri="{BB962C8B-B14F-4D97-AF65-F5344CB8AC3E}">
        <p14:creationId xmlns:p14="http://schemas.microsoft.com/office/powerpoint/2010/main" val="977277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pPr>
              <a:defRPr/>
            </a:pPr>
            <a:r>
              <a:rPr lang="en-US"/>
              <a:t>Department of IT</a:t>
            </a:r>
          </a:p>
        </p:txBody>
      </p:sp>
      <p:sp>
        <p:nvSpPr>
          <p:cNvPr id="40963" name="Text Box 1"/>
          <p:cNvSpPr txBox="1">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endParaRPr lang="en-IN" altLang="en-US" sz="1200">
              <a:latin typeface="Verdana" panose="020B0604030504040204" pitchFamily="34" charset="0"/>
            </a:endParaRPr>
          </a:p>
        </p:txBody>
      </p:sp>
      <p:sp>
        <p:nvSpPr>
          <p:cNvPr id="47106" name="Text Box 2"/>
          <p:cNvSpPr txBox="1">
            <a:spLocks noChangeArrowheads="1"/>
          </p:cNvSpPr>
          <p:nvPr/>
        </p:nvSpPr>
        <p:spPr bwMode="auto">
          <a:xfrm>
            <a:off x="1371600" y="1714500"/>
            <a:ext cx="7772400" cy="2000250"/>
          </a:xfrm>
          <a:prstGeom prst="rect">
            <a:avLst/>
          </a:prstGeom>
          <a:noFill/>
          <a:ln w="9525">
            <a:noFill/>
            <a:round/>
            <a:headEnd/>
            <a:tailEnd/>
          </a:ln>
          <a:effectLst/>
        </p:spPr>
        <p:txBody>
          <a:bodyPr lIns="90000" tIns="46800" rIns="90000" bIns="46800"/>
          <a:lstStyle/>
          <a:p>
            <a:pPr marL="341313" indent="-338138" eaLnBrk="1" hangingPunct="1">
              <a:spcBef>
                <a:spcPts val="800"/>
              </a:spcBef>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pPr>
            <a:endParaRPr lang="en-US" sz="3200" b="0" dirty="0">
              <a:solidFill>
                <a:srgbClr val="000000"/>
              </a:solidFill>
              <a:latin typeface="Arial" charset="0"/>
              <a:cs typeface="+mn-cs"/>
            </a:endParaRPr>
          </a:p>
          <a:p>
            <a:pPr marL="341313" indent="-338138" eaLnBrk="1" hangingPunct="1">
              <a:spcBef>
                <a:spcPts val="800"/>
              </a:spcBef>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pPr>
            <a:endParaRPr lang="en-US" sz="3200" b="0" dirty="0">
              <a:solidFill>
                <a:srgbClr val="000000"/>
              </a:solidFill>
              <a:latin typeface="Arial" charset="0"/>
              <a:cs typeface="+mn-cs"/>
            </a:endParaRPr>
          </a:p>
          <a:p>
            <a:pPr marL="341313" indent="-338138" eaLnBrk="1" hangingPunct="1">
              <a:spcBef>
                <a:spcPts val="1100"/>
              </a:spcBef>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pPr>
            <a:r>
              <a:rPr lang="en-US" sz="4400" b="0" dirty="0">
                <a:solidFill>
                  <a:schemeClr val="accent1">
                    <a:lumMod val="50000"/>
                  </a:schemeClr>
                </a:solidFill>
                <a:latin typeface="Arial" charset="0"/>
                <a:cs typeface="+mn-cs"/>
              </a:rPr>
              <a:t>			  </a:t>
            </a:r>
            <a:r>
              <a:rPr lang="en-US" sz="4400" dirty="0">
                <a:solidFill>
                  <a:schemeClr val="accent1">
                    <a:lumMod val="50000"/>
                  </a:schemeClr>
                </a:solidFill>
                <a:latin typeface="Times New Roman" pitchFamily="16" charset="0"/>
                <a:cs typeface="Times New Roman" pitchFamily="16" charset="0"/>
              </a:rPr>
              <a:t>THANK YOU</a:t>
            </a:r>
          </a:p>
        </p:txBody>
      </p:sp>
    </p:spTree>
  </p:cSld>
  <p:clrMapOvr>
    <a:masterClrMapping/>
  </p:clrMapOvr>
  <p:transition>
    <p:zo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Subtitle 2"/>
          <p:cNvSpPr txBox="1">
            <a:spLocks/>
          </p:cNvSpPr>
          <p:nvPr/>
        </p:nvSpPr>
        <p:spPr bwMode="auto">
          <a:xfrm>
            <a:off x="777348" y="16746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defRPr/>
            </a:pPr>
            <a:r>
              <a:rPr lang="en-US" sz="2000" b="0" kern="0" dirty="0"/>
              <a:t>This paper presents an on-device reliability assessment for Photoplethysmographic (PPG) measurements in ambulatory subjects. </a:t>
            </a:r>
          </a:p>
          <a:p>
            <a:pPr algn="just" eaLnBrk="1" hangingPunct="1">
              <a:defRPr/>
            </a:pPr>
            <a:r>
              <a:rPr lang="en-US" sz="2000" b="0" kern="0" dirty="0"/>
              <a:t>The methodology involves a stack denoising autoencoder (SDAE) and multilayer perceptron neural network (MLPNN) for reliability assessment, with missing segments predicted by a personalized convolutional neural network (CNN) and long-short term memory (LSTM) model. </a:t>
            </a:r>
          </a:p>
          <a:p>
            <a:pPr algn="just" eaLnBrk="1" hangingPunct="1">
              <a:defRPr/>
            </a:pPr>
            <a:r>
              <a:rPr lang="en-US" sz="2000" b="0" kern="0" dirty="0"/>
              <a:t>The PPG Reliability Assessment Model (PRAM) achieves over 95% accuracy in identifying acceptable PPG beats, while the Missing Segment Prediction Model (MSPM) demonstrates effective prediction with a low root mean square error (RMSE) and mean absolute error (MAE). </a:t>
            </a:r>
          </a:p>
          <a:p>
            <a:pPr algn="just" eaLnBrk="1" hangingPunct="1">
              <a:defRPr/>
            </a:pPr>
            <a:r>
              <a:rPr lang="en-US" sz="2000" b="0" kern="0" dirty="0"/>
              <a:t>The integrated device, based on ARM Cortex-A53, features 130 MB memory requirement and 0.35s latency per beat prediction. </a:t>
            </a:r>
          </a:p>
        </p:txBody>
      </p:sp>
      <p:sp>
        <p:nvSpPr>
          <p:cNvPr id="6" name="Title 1"/>
          <p:cNvSpPr txBox="1">
            <a:spLocks/>
          </p:cNvSpPr>
          <p:nvPr/>
        </p:nvSpPr>
        <p:spPr bwMode="auto">
          <a:xfrm>
            <a:off x="1066800" y="0"/>
            <a:ext cx="7772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0000" lnSpcReduction="200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defRPr/>
            </a:pPr>
            <a:r>
              <a:rPr lang="en-US" sz="4100" dirty="0">
                <a:solidFill>
                  <a:srgbClr val="006600"/>
                </a:solidFill>
                <a:latin typeface="Times New Roman" panose="02020603050405020304" pitchFamily="18" charset="0"/>
                <a:ea typeface="+mn-ea"/>
                <a:cs typeface="Times New Roman" panose="02020603050405020304" pitchFamily="18" charset="0"/>
              </a:rPr>
              <a:t>LITERATURE SURVEY</a:t>
            </a:r>
            <a:br>
              <a:rPr lang="en-US" sz="2900" kern="0" dirty="0">
                <a:cs typeface="Times New Roman" pitchFamily="18" charset="0"/>
              </a:rPr>
            </a:br>
            <a:br>
              <a:rPr lang="en-US" sz="2800" kern="0" dirty="0">
                <a:cs typeface="Times New Roman" pitchFamily="18" charset="0"/>
              </a:rPr>
            </a:br>
            <a:r>
              <a:rPr lang="en-US" sz="3400" dirty="0">
                <a:cs typeface="Times New Roman" pitchFamily="18" charset="0"/>
              </a:rPr>
              <a:t>ON-DEVICE RELIABILITY ASSESSMENT AND PREDICTION OF</a:t>
            </a:r>
          </a:p>
          <a:p>
            <a:pPr eaLnBrk="1" hangingPunct="1">
              <a:defRPr/>
            </a:pPr>
            <a:r>
              <a:rPr lang="en-US" sz="3400" dirty="0">
                <a:cs typeface="Times New Roman" pitchFamily="18" charset="0"/>
              </a:rPr>
              <a:t>MISSING PHOTOPLETHYSMOGRAPHIC DATA USING</a:t>
            </a:r>
          </a:p>
          <a:p>
            <a:pPr eaLnBrk="1" hangingPunct="1">
              <a:defRPr/>
            </a:pPr>
            <a:r>
              <a:rPr lang="en-US" sz="3400" dirty="0">
                <a:cs typeface="Times New Roman" pitchFamily="18" charset="0"/>
              </a:rPr>
              <a:t>DEEP NEURAL NETWORKS</a:t>
            </a:r>
          </a:p>
        </p:txBody>
      </p:sp>
      <p:sp>
        <p:nvSpPr>
          <p:cNvPr id="7" name="TextBox 6"/>
          <p:cNvSpPr txBox="1"/>
          <p:nvPr/>
        </p:nvSpPr>
        <p:spPr>
          <a:xfrm>
            <a:off x="990600" y="5646652"/>
            <a:ext cx="7924800" cy="646331"/>
          </a:xfrm>
          <a:prstGeom prst="rect">
            <a:avLst/>
          </a:prstGeom>
          <a:noFill/>
        </p:spPr>
        <p:txBody>
          <a:bodyPr wrap="square" rtlCol="0">
            <a:spAutoFit/>
          </a:bodyPr>
          <a:lstStyle/>
          <a:p>
            <a:pPr lvl="1" algn="ctr" eaLnBrk="1" hangingPunct="1">
              <a:defRPr/>
            </a:pPr>
            <a:r>
              <a:rPr lang="en-IN" dirty="0"/>
              <a:t>M. S. Roy, B. Roy, R. Gupta, and K. D. Sharma, “On-device reliability assessment and prediction of missing photoplethysmographic data using deep neural networks,” IEEE Trans. Biomed. Circuits Syst., vol. 14, no. 6, pp. 1323–1332, Dec. 2020</a:t>
            </a:r>
            <a:endParaRPr lang="en-US" dirty="0"/>
          </a:p>
        </p:txBody>
      </p:sp>
    </p:spTree>
    <p:extLst>
      <p:ext uri="{BB962C8B-B14F-4D97-AF65-F5344CB8AC3E}">
        <p14:creationId xmlns:p14="http://schemas.microsoft.com/office/powerpoint/2010/main" val="204823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endParaRPr lang="en-US" dirty="0"/>
          </a:p>
        </p:txBody>
      </p:sp>
      <p:sp>
        <p:nvSpPr>
          <p:cNvPr id="5" name="Title 1"/>
          <p:cNvSpPr txBox="1">
            <a:spLocks/>
          </p:cNvSpPr>
          <p:nvPr/>
        </p:nvSpPr>
        <p:spPr bwMode="auto">
          <a:xfrm>
            <a:off x="962236" y="0"/>
            <a:ext cx="7772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7500" lnSpcReduction="200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defRPr/>
            </a:pPr>
            <a:r>
              <a:rPr lang="en-US" sz="3700" dirty="0">
                <a:solidFill>
                  <a:srgbClr val="006600"/>
                </a:solidFill>
                <a:latin typeface="Times New Roman" panose="02020603050405020304" pitchFamily="18" charset="0"/>
                <a:ea typeface="+mn-ea"/>
                <a:cs typeface="Times New Roman" panose="02020603050405020304" pitchFamily="18" charset="0"/>
              </a:rPr>
              <a:t>LITERATURE SURVEY</a:t>
            </a:r>
          </a:p>
          <a:p>
            <a:pPr eaLnBrk="1" hangingPunct="1">
              <a:defRPr/>
            </a:pPr>
            <a:br>
              <a:rPr lang="en-US" sz="2800" kern="0" dirty="0">
                <a:cs typeface="Times New Roman" pitchFamily="18" charset="0"/>
              </a:rPr>
            </a:br>
            <a:r>
              <a:rPr lang="en-US" sz="3400" dirty="0">
                <a:cs typeface="Times New Roman" pitchFamily="18" charset="0"/>
              </a:rPr>
              <a:t>ON-DEVICE RELIABILITY ASSESSMENT AND PREDICTION OF</a:t>
            </a:r>
          </a:p>
          <a:p>
            <a:pPr eaLnBrk="1" hangingPunct="1">
              <a:defRPr/>
            </a:pPr>
            <a:r>
              <a:rPr lang="en-US" sz="3400" dirty="0">
                <a:cs typeface="Times New Roman" pitchFamily="18" charset="0"/>
              </a:rPr>
              <a:t>MISSING PHOTOPLETHYSMOGRAPHIC DATA USING</a:t>
            </a:r>
          </a:p>
          <a:p>
            <a:pPr eaLnBrk="1" hangingPunct="1">
              <a:defRPr/>
            </a:pPr>
            <a:r>
              <a:rPr lang="en-US" sz="3400" dirty="0">
                <a:cs typeface="Times New Roman" pitchFamily="18" charset="0"/>
              </a:rPr>
              <a:t>DEEP NEURAL NETWORKS</a:t>
            </a:r>
          </a:p>
        </p:txBody>
      </p:sp>
      <p:sp>
        <p:nvSpPr>
          <p:cNvPr id="6" name="Rectangle 5"/>
          <p:cNvSpPr/>
          <p:nvPr/>
        </p:nvSpPr>
        <p:spPr>
          <a:xfrm>
            <a:off x="899592" y="1708898"/>
            <a:ext cx="7897688" cy="4856714"/>
          </a:xfrm>
          <a:prstGeom prst="rect">
            <a:avLst/>
          </a:prstGeom>
        </p:spPr>
        <p:txBody>
          <a:bodyPr wrap="square">
            <a:spAutoFit/>
          </a:bodyPr>
          <a:lstStyle/>
          <a:p>
            <a:pPr marL="0" lvl="1" algn="just" eaLnBrk="1" hangingPunct="1">
              <a:spcBef>
                <a:spcPct val="20000"/>
              </a:spcBef>
              <a:defRPr/>
            </a:pPr>
            <a:r>
              <a:rPr lang="en-US" sz="2400" dirty="0">
                <a:latin typeface="+mn-lt"/>
                <a:cs typeface="Times New Roman" pitchFamily="18" charset="0"/>
              </a:rPr>
              <a:t>ADVANTAGES:</a:t>
            </a:r>
          </a:p>
          <a:p>
            <a:pPr marL="800100" lvl="1" indent="-342900" algn="just" eaLnBrk="1" hangingPunct="1">
              <a:spcBef>
                <a:spcPct val="20000"/>
              </a:spcBef>
              <a:buFont typeface="Wingdings" panose="05000000000000000000" pitchFamily="2" charset="2"/>
              <a:buChar char="Ø"/>
              <a:defRPr/>
            </a:pPr>
            <a:r>
              <a:rPr lang="en-US" sz="1900" b="0" dirty="0">
                <a:latin typeface="+mn-lt"/>
              </a:rPr>
              <a:t>High Accuracy in Reliability Assessment: The PPG Reliability Assessment Model (PRAM) achieves over 95% accuracy in correctly identifying acceptable PPG beats.</a:t>
            </a:r>
          </a:p>
          <a:p>
            <a:pPr marL="800100" lvl="1" indent="-342900" algn="just" eaLnBrk="1" hangingPunct="1">
              <a:spcBef>
                <a:spcPct val="20000"/>
              </a:spcBef>
              <a:buFont typeface="Wingdings" panose="05000000000000000000" pitchFamily="2" charset="2"/>
              <a:buChar char="Ø"/>
              <a:defRPr/>
            </a:pPr>
            <a:r>
              <a:rPr lang="en-US" sz="1900" b="0" dirty="0">
                <a:latin typeface="+mn-lt"/>
              </a:rPr>
              <a:t>Low Latency and Memory Requirements: The device exhibits low latency and has relatively modest memory requirements, making it efficient and feasible for real-time applications.</a:t>
            </a:r>
          </a:p>
          <a:p>
            <a:pPr marL="0" lvl="1" algn="just" eaLnBrk="1" hangingPunct="1">
              <a:spcBef>
                <a:spcPct val="20000"/>
              </a:spcBef>
              <a:defRPr/>
            </a:pPr>
            <a:r>
              <a:rPr lang="en-US" sz="2400" dirty="0">
                <a:latin typeface="+mn-lt"/>
                <a:cs typeface="Times New Roman" pitchFamily="18" charset="0"/>
              </a:rPr>
              <a:t>DISADVANTAGES:</a:t>
            </a:r>
          </a:p>
          <a:p>
            <a:pPr marL="800100" lvl="1" indent="-342900" algn="just" eaLnBrk="1" hangingPunct="1">
              <a:spcBef>
                <a:spcPct val="20000"/>
              </a:spcBef>
              <a:buFont typeface="Wingdings" panose="05000000000000000000" pitchFamily="2" charset="2"/>
              <a:buChar char="Ø"/>
              <a:defRPr/>
            </a:pPr>
            <a:r>
              <a:rPr lang="en-US" sz="1900" b="0" dirty="0">
                <a:latin typeface="+mn-lt"/>
              </a:rPr>
              <a:t>Discrepancy with Expert Annotations: Despite achieving high accuracy, there is a 3.5% disagreement with expert annotations in identifying acceptable PPG beats.</a:t>
            </a:r>
          </a:p>
          <a:p>
            <a:pPr marL="800100" lvl="1" indent="-342900" algn="just" eaLnBrk="1" hangingPunct="1">
              <a:spcBef>
                <a:spcPct val="20000"/>
              </a:spcBef>
              <a:buFont typeface="Wingdings" panose="05000000000000000000" pitchFamily="2" charset="2"/>
              <a:buChar char="Ø"/>
              <a:defRPr/>
            </a:pPr>
            <a:r>
              <a:rPr lang="en-US" sz="1900" b="0" dirty="0">
                <a:latin typeface="+mn-lt"/>
              </a:rPr>
              <a:t>Limited Historical Data for Missing Segment Prediction.</a:t>
            </a:r>
          </a:p>
          <a:p>
            <a:pPr marL="800100" lvl="1" indent="-342900" algn="just" eaLnBrk="1" hangingPunct="1">
              <a:spcBef>
                <a:spcPct val="20000"/>
              </a:spcBef>
              <a:buFont typeface="Wingdings" panose="05000000000000000000" pitchFamily="2" charset="2"/>
              <a:buChar char="Ø"/>
              <a:defRPr/>
            </a:pPr>
            <a:endParaRPr lang="en-US" sz="2400" dirty="0">
              <a:latin typeface="+mn-lt"/>
              <a:cs typeface="Times New Roman" pitchFamily="18" charset="0"/>
            </a:endParaRPr>
          </a:p>
          <a:p>
            <a:pPr lvl="1" algn="just" eaLnBrk="1" hangingPunct="1">
              <a:spcBef>
                <a:spcPct val="20000"/>
              </a:spcBef>
              <a:defRPr/>
            </a:pPr>
            <a:endParaRPr lang="en-US" sz="1900" b="0" dirty="0">
              <a:latin typeface="+mn-lt"/>
            </a:endParaRPr>
          </a:p>
        </p:txBody>
      </p:sp>
      <p:sp>
        <p:nvSpPr>
          <p:cNvPr id="9" name="TextBox 8"/>
          <p:cNvSpPr txBox="1"/>
          <p:nvPr/>
        </p:nvSpPr>
        <p:spPr>
          <a:xfrm>
            <a:off x="962236" y="5666110"/>
            <a:ext cx="7924800" cy="646331"/>
          </a:xfrm>
          <a:prstGeom prst="rect">
            <a:avLst/>
          </a:prstGeom>
          <a:noFill/>
        </p:spPr>
        <p:txBody>
          <a:bodyPr wrap="square" rtlCol="0">
            <a:spAutoFit/>
          </a:bodyPr>
          <a:lstStyle/>
          <a:p>
            <a:pPr lvl="1" algn="ctr" eaLnBrk="1" hangingPunct="1">
              <a:defRPr/>
            </a:pPr>
            <a:r>
              <a:rPr lang="en-IN" dirty="0"/>
              <a:t>M. S. Roy, B. Roy, R. Gupta, and K. D. Sharma, “On-device reliability assessment and prediction of missing photoplethysmographic data using deep neural networks,” IEEE Trans. Biomed. Circuits Syst., vol. 14, no. 6, pp. 1323–1332, Dec. 2020</a:t>
            </a:r>
            <a:endParaRPr lang="en-US" dirty="0"/>
          </a:p>
        </p:txBody>
      </p:sp>
    </p:spTree>
    <p:extLst>
      <p:ext uri="{BB962C8B-B14F-4D97-AF65-F5344CB8AC3E}">
        <p14:creationId xmlns:p14="http://schemas.microsoft.com/office/powerpoint/2010/main" val="2560130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85800" y="228600"/>
            <a:ext cx="7772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2500" lnSpcReduction="20000"/>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defRPr/>
            </a:pPr>
            <a:r>
              <a:rPr lang="en-US" sz="3400" dirty="0">
                <a:solidFill>
                  <a:srgbClr val="006600"/>
                </a:solidFill>
                <a:latin typeface="Times New Roman" panose="02020603050405020304" pitchFamily="18" charset="0"/>
                <a:ea typeface="+mn-ea"/>
                <a:cs typeface="Times New Roman" panose="02020603050405020304" pitchFamily="18" charset="0"/>
              </a:rPr>
              <a:t>LITERATURE SURVEY</a:t>
            </a:r>
            <a:br>
              <a:rPr lang="en-US" sz="3200" kern="0" dirty="0">
                <a:cs typeface="Times New Roman" pitchFamily="18" charset="0"/>
              </a:rPr>
            </a:br>
            <a:br>
              <a:rPr lang="en-US" sz="2800" kern="0" dirty="0">
                <a:cs typeface="Times New Roman" pitchFamily="18" charset="0"/>
              </a:rPr>
            </a:br>
            <a:r>
              <a:rPr lang="en-US" sz="2800" kern="0" dirty="0">
                <a:cs typeface="Times New Roman" pitchFamily="18" charset="0"/>
              </a:rPr>
              <a:t>SVD-BASED ROBUST IMAGE STEGANOGRAPHIC SCHEME USING RIWT AND DCT FOR SECURE TRANSMISSION OF MEDICAL IMAGES</a:t>
            </a:r>
          </a:p>
        </p:txBody>
      </p:sp>
      <p:sp>
        <p:nvSpPr>
          <p:cNvPr id="6" name="Subtitle 2"/>
          <p:cNvSpPr txBox="1">
            <a:spLocks/>
          </p:cNvSpPr>
          <p:nvPr/>
        </p:nvSpPr>
        <p:spPr bwMode="auto">
          <a:xfrm>
            <a:off x="761053" y="2225959"/>
            <a:ext cx="8229600" cy="44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defRPr/>
            </a:pPr>
            <a:r>
              <a:rPr lang="en-US" sz="2200" b="0" kern="0" dirty="0">
                <a:cs typeface="Times New Roman" pitchFamily="18" charset="0"/>
              </a:rPr>
              <a:t>In this methodology, the Redundant Integer Wavelet Transform (RIWT) is applied for shift-invariant.</a:t>
            </a:r>
          </a:p>
          <a:p>
            <a:pPr algn="just" eaLnBrk="1" hangingPunct="1">
              <a:defRPr/>
            </a:pPr>
            <a:r>
              <a:rPr lang="en-US" sz="2200" b="0" kern="0" dirty="0">
                <a:cs typeface="Times New Roman" pitchFamily="18" charset="0"/>
              </a:rPr>
              <a:t>Image encryption is achieved using the logistic chaotic map.</a:t>
            </a:r>
          </a:p>
          <a:p>
            <a:pPr algn="just" eaLnBrk="1" hangingPunct="1">
              <a:defRPr/>
            </a:pPr>
            <a:r>
              <a:rPr lang="en-US" sz="2200" b="0" kern="0" dirty="0">
                <a:cs typeface="Times New Roman" pitchFamily="18" charset="0"/>
              </a:rPr>
              <a:t>Singular Value Decomposition (SVD) and Discrete Cosine Transform (DCT) are combined to optimize imperceptibility.</a:t>
            </a:r>
          </a:p>
          <a:p>
            <a:pPr algn="just" eaLnBrk="1" hangingPunct="1">
              <a:defRPr/>
            </a:pPr>
            <a:r>
              <a:rPr lang="en-US" sz="2200" b="0" kern="0" dirty="0">
                <a:cs typeface="Times New Roman" pitchFamily="18" charset="0"/>
              </a:rPr>
              <a:t>This comprehensive approach addresses both security and perceptibility concerns in the context of data communication, offering a superior solution.</a:t>
            </a:r>
            <a:endParaRPr lang="en-US" sz="2000" b="0" kern="0" dirty="0"/>
          </a:p>
        </p:txBody>
      </p:sp>
      <p:sp>
        <p:nvSpPr>
          <p:cNvPr id="7" name="TextBox 6"/>
          <p:cNvSpPr txBox="1"/>
          <p:nvPr/>
        </p:nvSpPr>
        <p:spPr>
          <a:xfrm>
            <a:off x="830322" y="5602069"/>
            <a:ext cx="8091061" cy="646331"/>
          </a:xfrm>
          <a:prstGeom prst="rect">
            <a:avLst/>
          </a:prstGeom>
          <a:noFill/>
        </p:spPr>
        <p:txBody>
          <a:bodyPr wrap="square" rtlCol="0">
            <a:spAutoFit/>
          </a:bodyPr>
          <a:lstStyle/>
          <a:p>
            <a:pPr lvl="1" algn="ctr" eaLnBrk="1" hangingPunct="1">
              <a:defRPr/>
            </a:pPr>
            <a:r>
              <a:rPr lang="en-IN" dirty="0"/>
              <a:t>S. </a:t>
            </a:r>
            <a:r>
              <a:rPr lang="en-IN" dirty="0" err="1"/>
              <a:t>Arunkumar</a:t>
            </a:r>
            <a:r>
              <a:rPr lang="en-IN" dirty="0"/>
              <a:t>, V. </a:t>
            </a:r>
            <a:r>
              <a:rPr lang="en-IN" dirty="0" err="1"/>
              <a:t>Subramaniyaswamy</a:t>
            </a:r>
            <a:r>
              <a:rPr lang="en-IN" dirty="0"/>
              <a:t>, V. </a:t>
            </a:r>
            <a:r>
              <a:rPr lang="en-IN" dirty="0" err="1"/>
              <a:t>Vijayakumar</a:t>
            </a:r>
            <a:r>
              <a:rPr lang="en-IN" dirty="0"/>
              <a:t>, N. </a:t>
            </a:r>
            <a:r>
              <a:rPr lang="en-IN" dirty="0" err="1"/>
              <a:t>Chilamkurti</a:t>
            </a:r>
            <a:r>
              <a:rPr lang="en-IN" dirty="0"/>
              <a:t>, and R. </a:t>
            </a:r>
            <a:r>
              <a:rPr lang="en-IN" dirty="0" err="1"/>
              <a:t>Logesh</a:t>
            </a:r>
            <a:r>
              <a:rPr lang="en-IN" dirty="0"/>
              <a:t>, “SVD-based robust image </a:t>
            </a:r>
            <a:r>
              <a:rPr lang="en-IN" dirty="0" err="1"/>
              <a:t>steganographic</a:t>
            </a:r>
            <a:r>
              <a:rPr lang="en-IN" dirty="0"/>
              <a:t> scheme using RIWT and DCT for secure transmission of medical images,” Measurement, vol. 139, pp. 426–437, Jun. 2019</a:t>
            </a:r>
            <a:endParaRPr lang="en-US" dirty="0"/>
          </a:p>
        </p:txBody>
      </p:sp>
      <p:sp>
        <p:nvSpPr>
          <p:cNvPr id="9" name="Footer Placeholder 1"/>
          <p:cNvSpPr>
            <a:spLocks noGrp="1"/>
          </p:cNvSpPr>
          <p:nvPr>
            <p:ph type="ftr" sz="quarter" idx="10"/>
          </p:nvPr>
        </p:nvSpPr>
        <p:spPr>
          <a:xfrm>
            <a:off x="3124200" y="6248400"/>
            <a:ext cx="2895600" cy="457200"/>
          </a:xfrm>
        </p:spPr>
        <p:txBody>
          <a:bodyPr/>
          <a:lstStyle/>
          <a:p>
            <a:pPr>
              <a:defRPr/>
            </a:pPr>
            <a:r>
              <a:rPr lang="en-US"/>
              <a:t>Department of IT</a:t>
            </a:r>
          </a:p>
        </p:txBody>
      </p:sp>
    </p:spTree>
    <p:extLst>
      <p:ext uri="{BB962C8B-B14F-4D97-AF65-F5344CB8AC3E}">
        <p14:creationId xmlns:p14="http://schemas.microsoft.com/office/powerpoint/2010/main" val="1827675079"/>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5206</TotalTime>
  <Words>3433</Words>
  <Application>Microsoft Office PowerPoint</Application>
  <PresentationFormat>On-screen Show (4:3)</PresentationFormat>
  <Paragraphs>539</Paragraphs>
  <Slides>64</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64</vt:i4>
      </vt:variant>
    </vt:vector>
  </HeadingPairs>
  <TitlesOfParts>
    <vt:vector size="71" baseType="lpstr">
      <vt:lpstr>Verdana</vt:lpstr>
      <vt:lpstr>Times New Roman</vt:lpstr>
      <vt:lpstr>Wingdings</vt:lpstr>
      <vt:lpstr>Arial</vt:lpstr>
      <vt:lpstr>Cambria Math</vt:lpstr>
      <vt:lpstr>Default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SURVEY  SECURING DATA IN INTERNET OF THINGS (IOT) USING CRYPTOGRAPHY AND STEGANOGRAPHY TECHNIQUES</vt:lpstr>
      <vt:lpstr>LITERATURE SURVEY  SECURING DATA IN INTERNET OF THINGS (IOT) USING CRYPTOGRAPHY AND STEGANOGRAPHY TECHNIQUES</vt:lpstr>
      <vt:lpstr>PowerPoint Presentation</vt:lpstr>
      <vt:lpstr>PowerPoint Presentation</vt:lpstr>
      <vt:lpstr>PowerPoint Presentation</vt:lpstr>
      <vt:lpstr>ALGORITHM 1 - Secret Bit Insertion in Hermite Space</vt:lpstr>
      <vt:lpstr>PowerPoint Presentation</vt:lpstr>
      <vt:lpstr>ALGORITHM 1</vt:lpstr>
      <vt:lpstr>ENCRYPTION</vt:lpstr>
      <vt:lpstr>DECRYPTION: EXTRACTION OF SECRET BITS</vt:lpstr>
      <vt:lpstr>PowerPoint Presentation</vt:lpstr>
      <vt:lpstr>cont’d.. </vt:lpstr>
      <vt:lpstr>ALGORITHM 2</vt:lpstr>
      <vt:lpstr>DECRYPTION – NO TAMPERING</vt:lpstr>
      <vt:lpstr>DECRYPTION – TAMPERING </vt:lpstr>
      <vt:lpstr>PowerPoint Presentation</vt:lpstr>
      <vt:lpstr>PowerPoint Presentation</vt:lpstr>
      <vt:lpstr>PowerPoint Presentation</vt:lpstr>
      <vt:lpstr>PowerPoint Presentation</vt:lpstr>
      <vt:lpstr>HOA – OPTIMIZATION </vt:lpstr>
      <vt:lpstr>PSO – OPTIMIZATION </vt:lpstr>
      <vt:lpstr>PREDICTION OF LOST STEGO-BLOCK USING SU-LSTM</vt:lpstr>
      <vt:lpstr>PowerPoint Presentation</vt:lpstr>
      <vt:lpstr>LSTM TRAINING</vt:lpstr>
      <vt:lpstr>MLPNN  MODEL</vt:lpstr>
      <vt:lpstr>DATA PREDICTION - PSO</vt:lpstr>
      <vt:lpstr>DATA PREDICTION - HOA </vt:lpstr>
      <vt:lpstr>PERFORMANCE INDICES</vt:lpstr>
      <vt:lpstr>PERFORMANCE INDICES</vt:lpstr>
      <vt:lpstr>EXPERIMENTAL RESULTS</vt:lpstr>
      <vt:lpstr>EXPERIMENTAL RESULTS</vt:lpstr>
      <vt:lpstr>ARRHYTHMIA TRAINING MODEL  RESULT</vt:lpstr>
      <vt:lpstr>ARRHYTHMIA DETECTION </vt:lpstr>
      <vt:lpstr>ARRHYTHMIA DETECTION  - NORMAL</vt:lpstr>
      <vt:lpstr>ARRHYTHMIA DETECTION - POSITIVE</vt:lpstr>
      <vt:lpstr>DATA SET</vt:lpstr>
      <vt:lpstr>IMPERCEPTIBILITY – WITH OUT TAMPERING</vt:lpstr>
      <vt:lpstr>IMPERCEPTIBILITY – TAMPERED DATA</vt:lpstr>
      <vt:lpstr>SAMPLE – SAMPLE ERROR</vt:lpstr>
      <vt:lpstr>PowerPoint Presentation</vt:lpstr>
      <vt:lpstr>HARDWARE SETUP</vt:lpstr>
      <vt:lpstr>HARDWARE SETUP</vt:lpstr>
      <vt:lpstr>CIRCUIT DESIGN</vt:lpstr>
      <vt:lpstr>FIREBASE API</vt:lpstr>
      <vt:lpstr>FIREBASE STORAGE</vt:lpstr>
      <vt:lpstr>HARDWARE SETUP</vt:lpstr>
      <vt:lpstr>SWOT ANALYSIS</vt:lpstr>
      <vt:lpstr>SWOT ANALYSIS</vt:lpstr>
      <vt:lpstr>SOCIAL IMPACTS</vt:lpstr>
      <vt:lpstr>CONCLUSION</vt:lpstr>
      <vt:lpstr>JOURNAL SUBMISSION PROOF   IEEE Internet Of Things</vt:lpstr>
      <vt:lpstr>References</vt:lpstr>
      <vt:lpstr>References</vt:lpstr>
      <vt:lpstr>PowerPoint Presentation</vt:lpstr>
    </vt:vector>
  </TitlesOfParts>
  <Company>rightgen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rightgen2</dc:creator>
  <cp:lastModifiedBy>Rajasekar M</cp:lastModifiedBy>
  <cp:revision>451</cp:revision>
  <dcterms:created xsi:type="dcterms:W3CDTF">2001-09-21T16:07:35Z</dcterms:created>
  <dcterms:modified xsi:type="dcterms:W3CDTF">2024-04-22T06:28:35Z</dcterms:modified>
</cp:coreProperties>
</file>